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59" r:id="rId5"/>
    <p:sldId id="260" r:id="rId6"/>
    <p:sldId id="262" r:id="rId7"/>
    <p:sldId id="278" r:id="rId8"/>
    <p:sldId id="291" r:id="rId9"/>
    <p:sldId id="285" r:id="rId10"/>
    <p:sldId id="286" r:id="rId11"/>
    <p:sldId id="287" r:id="rId12"/>
    <p:sldId id="288" r:id="rId13"/>
    <p:sldId id="289" r:id="rId14"/>
    <p:sldId id="290" r:id="rId15"/>
    <p:sldId id="284" r:id="rId16"/>
    <p:sldId id="261" r:id="rId17"/>
    <p:sldId id="279" r:id="rId18"/>
    <p:sldId id="280" r:id="rId19"/>
    <p:sldId id="281" r:id="rId20"/>
    <p:sldId id="282" r:id="rId21"/>
    <p:sldId id="276" r:id="rId22"/>
    <p:sldId id="292" r:id="rId23"/>
    <p:sldId id="293" r:id="rId24"/>
    <p:sldId id="277" r:id="rId25"/>
    <p:sldId id="267" r:id="rId26"/>
    <p:sldId id="266" r:id="rId27"/>
    <p:sldId id="283" r:id="rId28"/>
    <p:sldId id="265" r:id="rId29"/>
    <p:sldId id="268"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501B"/>
    <a:srgbClr val="699D90"/>
    <a:srgbClr val="4C7F69"/>
    <a:srgbClr val="042944"/>
    <a:srgbClr val="467680"/>
    <a:srgbClr val="1B4E50"/>
    <a:srgbClr val="032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0" autoAdjust="0"/>
    <p:restoredTop sz="94518"/>
  </p:normalViewPr>
  <p:slideViewPr>
    <p:cSldViewPr snapToGrid="0">
      <p:cViewPr>
        <p:scale>
          <a:sx n="100" d="100"/>
          <a:sy n="100" d="100"/>
        </p:scale>
        <p:origin x="1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6_4#1">
  <dgm:title val=""/>
  <dgm:desc val=""/>
  <dgm:catLst>
    <dgm:cat type="accent6" pri="11400"/>
  </dgm:catLst>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node0">
    <dgm:fillClrLst meth="cycle">
      <a:schemeClr val="accent6">
        <a:shade val="60000"/>
      </a:schemeClr>
    </dgm:fillClrLst>
    <dgm:linClrLst meth="repeat">
      <a:schemeClr val="lt1"/>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7F3392A-67AB-45C6-87ED-8E151355151C}" type="doc">
      <dgm:prSet loTypeId="urn:microsoft.com/office/officeart/2005/8/layout/cycle4#1" loCatId="relationship" qsTypeId="urn:microsoft.com/office/officeart/2005/8/quickstyle/simple1#1" qsCatId="simple" csTypeId="urn:microsoft.com/office/officeart/2005/8/colors/accent6_4#1" csCatId="accent1" phldr="1"/>
      <dgm:spPr/>
      <dgm:t>
        <a:bodyPr/>
        <a:lstStyle/>
        <a:p>
          <a:endParaRPr lang="zh-CN" altLang="en-US"/>
        </a:p>
      </dgm:t>
    </dgm:pt>
    <dgm:pt modelId="{F45BD5CF-C0D4-4F78-ACBF-18CF124223E7}">
      <dgm:prSet phldrT="[文本]" phldr="0" custT="0"/>
      <dgm:spPr/>
      <dgm:t>
        <a:bodyPr vert="horz" wrap="square"/>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a:lnSpc>
              <a:spcPct val="100000"/>
            </a:lnSpc>
            <a:spcBef>
              <a:spcPct val="0"/>
            </a:spcBef>
            <a:spcAft>
              <a:spcPct val="35000"/>
            </a:spcAft>
          </a:pPr>
          <a:r>
            <a:rPr lang="zh-CN" altLang="zh-CN" dirty="0" smtClean="0">
              <a:solidFill>
                <a:schemeClr val="bg1"/>
              </a:solidFill>
              <a:latin typeface="Arial" panose="020B0604020202020204" pitchFamily="34" charset="0"/>
              <a:cs typeface="Arial" panose="020B0604020202020204" pitchFamily="34" charset="0"/>
              <a:sym typeface="+mn-ea"/>
            </a:rPr>
            <a:t>如何实现失踪宠物寻找，如果使用</a:t>
          </a:r>
          <a:r>
            <a:rPr lang="en-US" altLang="zh-CN" dirty="0" smtClean="0">
              <a:solidFill>
                <a:schemeClr val="bg1"/>
              </a:solidFill>
              <a:latin typeface="Arial" panose="020B0604020202020204" pitchFamily="34" charset="0"/>
              <a:cs typeface="Arial" panose="020B0604020202020204" pitchFamily="34" charset="0"/>
              <a:sym typeface="+mn-ea"/>
            </a:rPr>
            <a:t>GPS</a:t>
          </a:r>
          <a:r>
            <a:rPr lang="zh-CN" altLang="zh-CN" dirty="0" smtClean="0">
              <a:solidFill>
                <a:schemeClr val="bg1"/>
              </a:solidFill>
              <a:latin typeface="Arial" panose="020B0604020202020204" pitchFamily="34" charset="0"/>
              <a:cs typeface="Arial" panose="020B0604020202020204" pitchFamily="34" charset="0"/>
              <a:sym typeface="+mn-ea"/>
            </a:rPr>
            <a:t>，对比现有产品有何区别</a:t>
          </a:r>
          <a:r>
            <a:rPr lang="en-US" altLang="zh-CN" dirty="0" smtClean="0">
              <a:solidFill>
                <a:schemeClr val="bg1"/>
              </a:solidFill>
              <a:latin typeface="Arial" panose="020B0604020202020204" pitchFamily="34" charset="0"/>
              <a:cs typeface="Arial" panose="020B0604020202020204" pitchFamily="34" charset="0"/>
              <a:sym typeface="+mn-ea"/>
            </a:rPr>
            <a:t>. </a:t>
          </a:r>
          <a:endParaRPr lang="en-US" altLang="zh-CN" dirty="0">
            <a:solidFill>
              <a:schemeClr val="bg1"/>
            </a:solidFill>
            <a:latin typeface="Arial" panose="020B0604020202020204" pitchFamily="34" charset="0"/>
            <a:cs typeface="Arial" panose="020B0604020202020204" pitchFamily="34" charset="0"/>
            <a:sym typeface="+mn-ea"/>
          </a:endParaRPr>
        </a:p>
      </dgm:t>
    </dgm:pt>
    <dgm:pt modelId="{D0A9BC9B-C56B-458A-A410-C6632E22E842}" type="parTrans" cxnId="{C25BCDD6-C123-44F7-8C7C-2F25450DAC48}">
      <dgm:prSet/>
      <dgm:spPr/>
      <dgm:t>
        <a:bodyPr/>
        <a:lstStyle/>
        <a:p>
          <a:endParaRPr lang="zh-CN" altLang="en-US"/>
        </a:p>
      </dgm:t>
    </dgm:pt>
    <dgm:pt modelId="{17375B68-02C6-40EC-9FDB-1F11042FA083}" type="sibTrans" cxnId="{C25BCDD6-C123-44F7-8C7C-2F25450DAC48}">
      <dgm:prSet/>
      <dgm:spPr/>
      <dgm:t>
        <a:bodyPr/>
        <a:lstStyle/>
        <a:p>
          <a:endParaRPr lang="zh-CN" altLang="en-US"/>
        </a:p>
      </dgm:t>
    </dgm:pt>
    <dgm:pt modelId="{C22DED30-7104-4390-882E-ABDE4C373306}">
      <dgm:prSet phldrT="[文本]" phldr="0" custT="1"/>
      <dgm:spPr>
        <a:noFill/>
      </dgm:spPr>
      <dgm:t>
        <a:bodyPr vert="horz" wrap="square"/>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a:lnSpc>
              <a:spcPct val="100000"/>
            </a:lnSpc>
            <a:spcBef>
              <a:spcPct val="0"/>
            </a:spcBef>
            <a:spcAft>
              <a:spcPct val="15000"/>
            </a:spcAft>
          </a:pPr>
          <a:r>
            <a:rPr lang="zh-CN" altLang="zh-CN" sz="1200" dirty="0" smtClean="0">
              <a:solidFill>
                <a:srgbClr val="1B4E50"/>
              </a:solidFill>
              <a:latin typeface="Arial" panose="020B0604020202020204" pitchFamily="34" charset="0"/>
              <a:cs typeface="Arial" panose="020B0604020202020204" pitchFamily="34" charset="0"/>
              <a:sym typeface="+mn-ea"/>
            </a:rPr>
            <a:t>由失主发布寻宠启示，填写丢失宠物基本信息、丢失时间地点等，使用</a:t>
          </a:r>
          <a:r>
            <a:rPr lang="en-US" altLang="zh-CN" sz="1200" dirty="0" smtClean="0">
              <a:solidFill>
                <a:srgbClr val="1B4E50"/>
              </a:solidFill>
              <a:latin typeface="Arial" panose="020B0604020202020204" pitchFamily="34" charset="0"/>
              <a:cs typeface="Arial" panose="020B0604020202020204" pitchFamily="34" charset="0"/>
              <a:sym typeface="+mn-ea"/>
            </a:rPr>
            <a:t>APP</a:t>
          </a:r>
          <a:r>
            <a:rPr lang="zh-CN" altLang="zh-CN" sz="1200" dirty="0" smtClean="0">
              <a:solidFill>
                <a:srgbClr val="1B4E50"/>
              </a:solidFill>
              <a:latin typeface="Arial" panose="020B0604020202020204" pitchFamily="34" charset="0"/>
              <a:cs typeface="Arial" panose="020B0604020202020204" pitchFamily="34" charset="0"/>
              <a:sym typeface="+mn-ea"/>
            </a:rPr>
            <a:t>的其他用户特别是在丢失地点附近的用户可以根据这个启示的内容帮忙注意、寻找。</a:t>
          </a:r>
          <a:endParaRPr lang="zh-CN" altLang="en-US" sz="1200" dirty="0"/>
        </a:p>
      </dgm:t>
    </dgm:pt>
    <dgm:pt modelId="{FBF7B22B-AF84-452E-8D49-5CFB566EDBAD}" type="parTrans" cxnId="{8F2B78CF-ABAA-4A7F-9480-91518BC91CDB}">
      <dgm:prSet/>
      <dgm:spPr/>
      <dgm:t>
        <a:bodyPr/>
        <a:lstStyle/>
        <a:p>
          <a:endParaRPr lang="zh-CN" altLang="en-US"/>
        </a:p>
      </dgm:t>
    </dgm:pt>
    <dgm:pt modelId="{AA5778B4-A938-4990-B244-74952A6CEEB2}" type="sibTrans" cxnId="{8F2B78CF-ABAA-4A7F-9480-91518BC91CDB}">
      <dgm:prSet/>
      <dgm:spPr/>
      <dgm:t>
        <a:bodyPr/>
        <a:lstStyle/>
        <a:p>
          <a:endParaRPr lang="zh-CN" altLang="en-US"/>
        </a:p>
      </dgm:t>
    </dgm:pt>
    <dgm:pt modelId="{1F7F6AE2-5722-44C4-902A-A040FCB80C96}">
      <dgm:prSet phldrT="[文本]" phldr="0" custT="0"/>
      <dgm:spPr/>
      <dgm:t>
        <a:bodyPr vert="horz" wrap="square"/>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a:lnSpc>
              <a:spcPct val="100000"/>
            </a:lnSpc>
            <a:spcBef>
              <a:spcPct val="0"/>
            </a:spcBef>
            <a:spcAft>
              <a:spcPct val="35000"/>
            </a:spcAft>
          </a:pPr>
          <a:r>
            <a:rPr lang="zh-CN" altLang="zh-CN" dirty="0" smtClean="0">
              <a:solidFill>
                <a:schemeClr val="bg1"/>
              </a:solidFill>
              <a:latin typeface="Arial" panose="020B0604020202020204" pitchFamily="34" charset="0"/>
              <a:cs typeface="Arial" panose="020B0604020202020204" pitchFamily="34" charset="0"/>
              <a:sym typeface="+mn-ea"/>
            </a:rPr>
            <a:t>如果有用户领养宠物，后来又因某些原因不能继续养，怎么处理？</a:t>
          </a:r>
          <a:endParaRPr lang="en-US" altLang="zh-CN" dirty="0">
            <a:solidFill>
              <a:schemeClr val="bg1"/>
            </a:solidFill>
            <a:latin typeface="Arial" panose="020B0604020202020204" pitchFamily="34" charset="0"/>
            <a:cs typeface="Arial" panose="020B0604020202020204" pitchFamily="34" charset="0"/>
            <a:sym typeface="+mn-ea"/>
          </a:endParaRPr>
        </a:p>
      </dgm:t>
    </dgm:pt>
    <dgm:pt modelId="{307549BC-DB71-4E6B-BA01-20ED51BD95B0}" type="parTrans" cxnId="{6481DC1E-CCAF-4D10-BF41-BC08BBDFCC08}">
      <dgm:prSet/>
      <dgm:spPr/>
      <dgm:t>
        <a:bodyPr/>
        <a:lstStyle/>
        <a:p>
          <a:endParaRPr lang="zh-CN" altLang="en-US"/>
        </a:p>
      </dgm:t>
    </dgm:pt>
    <dgm:pt modelId="{2348FAAC-3EB4-459F-9705-34750AF8FC14}" type="sibTrans" cxnId="{6481DC1E-CCAF-4D10-BF41-BC08BBDFCC08}">
      <dgm:prSet/>
      <dgm:spPr/>
      <dgm:t>
        <a:bodyPr/>
        <a:lstStyle/>
        <a:p>
          <a:endParaRPr lang="zh-CN" altLang="en-US"/>
        </a:p>
      </dgm:t>
    </dgm:pt>
    <dgm:pt modelId="{9F5ABDFD-312D-4D12-9A5F-25941924811F}">
      <dgm:prSet phldrT="[文本]" phldr="0" custT="1"/>
      <dgm:spPr>
        <a:noFill/>
      </dgm:spPr>
      <dgm:t>
        <a:bodyPr vert="horz" wrap="square"/>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a:lnSpc>
              <a:spcPct val="100000"/>
            </a:lnSpc>
            <a:spcBef>
              <a:spcPct val="0"/>
            </a:spcBef>
            <a:spcAft>
              <a:spcPct val="15000"/>
            </a:spcAft>
          </a:pPr>
          <a:r>
            <a:rPr lang="zh-CN" altLang="en-US" sz="1400" dirty="0" smtClean="0">
              <a:solidFill>
                <a:srgbClr val="1B4E50"/>
              </a:solidFill>
              <a:latin typeface="Arial" panose="020B0604020202020204" pitchFamily="34" charset="0"/>
              <a:cs typeface="Arial" panose="020B0604020202020204" pitchFamily="34" charset="0"/>
              <a:sym typeface="+mn-ea"/>
            </a:rPr>
            <a:t>可以选择转让功能将自己不想继续养的宠物转让给其他想要领养的人。</a:t>
          </a:r>
          <a:endParaRPr lang="zh-CN" altLang="en-US" sz="1400" dirty="0"/>
        </a:p>
      </dgm:t>
    </dgm:pt>
    <dgm:pt modelId="{51BB3ABA-1FAE-4608-9FF9-4FE24E778304}" type="parTrans" cxnId="{15C94187-8886-44B2-B934-80D2C737EF71}">
      <dgm:prSet/>
      <dgm:spPr/>
      <dgm:t>
        <a:bodyPr/>
        <a:lstStyle/>
        <a:p>
          <a:endParaRPr lang="zh-CN" altLang="en-US"/>
        </a:p>
      </dgm:t>
    </dgm:pt>
    <dgm:pt modelId="{36AA5E1D-DD8C-4E89-9F2B-245A6C2A7122}" type="sibTrans" cxnId="{15C94187-8886-44B2-B934-80D2C737EF71}">
      <dgm:prSet/>
      <dgm:spPr/>
      <dgm:t>
        <a:bodyPr/>
        <a:lstStyle/>
        <a:p>
          <a:endParaRPr lang="zh-CN" altLang="en-US"/>
        </a:p>
      </dgm:t>
    </dgm:pt>
    <dgm:pt modelId="{55E3F63A-E424-4A78-99F6-460269701B32}">
      <dgm:prSet phldrT="[文本]" phldr="0" custT="0"/>
      <dgm:spPr/>
      <dgm:t>
        <a:bodyPr vert="horz" wrap="square"/>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a:lnSpc>
              <a:spcPct val="100000"/>
            </a:lnSpc>
            <a:spcBef>
              <a:spcPct val="0"/>
            </a:spcBef>
            <a:spcAft>
              <a:spcPct val="35000"/>
            </a:spcAft>
          </a:pPr>
          <a:r>
            <a:rPr lang="zh-CN" altLang="zh-CN" dirty="0" smtClean="0">
              <a:solidFill>
                <a:schemeClr val="bg1"/>
              </a:solidFill>
              <a:latin typeface="Arial" panose="020B0604020202020204" pitchFamily="34" charset="0"/>
              <a:cs typeface="Arial" panose="020B0604020202020204" pitchFamily="34" charset="0"/>
              <a:sym typeface="+mn-ea"/>
            </a:rPr>
            <a:t>如何实现猫与狗以外冷门宠物的展示</a:t>
          </a:r>
          <a:endParaRPr lang="zh-CN" altLang="en-US" dirty="0"/>
        </a:p>
      </dgm:t>
    </dgm:pt>
    <dgm:pt modelId="{C3456233-601D-451E-93A2-828882BBB3A4}" type="parTrans" cxnId="{9AE06B1D-C602-4E5B-8FA0-352B7115DFBD}">
      <dgm:prSet/>
      <dgm:spPr/>
      <dgm:t>
        <a:bodyPr/>
        <a:lstStyle/>
        <a:p>
          <a:endParaRPr lang="zh-CN" altLang="en-US"/>
        </a:p>
      </dgm:t>
    </dgm:pt>
    <dgm:pt modelId="{CD3C2AD4-08D2-4AFE-99F2-3E2762DB2CB3}" type="sibTrans" cxnId="{9AE06B1D-C602-4E5B-8FA0-352B7115DFBD}">
      <dgm:prSet/>
      <dgm:spPr/>
      <dgm:t>
        <a:bodyPr/>
        <a:lstStyle/>
        <a:p>
          <a:endParaRPr lang="zh-CN" altLang="en-US"/>
        </a:p>
      </dgm:t>
    </dgm:pt>
    <dgm:pt modelId="{B9A3ED9B-031C-4CC0-999B-EC3D7CDD7633}">
      <dgm:prSet phldrT="[文本]" phldr="0" custT="0"/>
      <dgm:spPr>
        <a:noFill/>
      </dgm:spPr>
      <dgm:t>
        <a:bodyPr vert="horz" wrap="square"/>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a:lnSpc>
              <a:spcPct val="100000"/>
            </a:lnSpc>
            <a:spcBef>
              <a:spcPct val="0"/>
            </a:spcBef>
            <a:spcAft>
              <a:spcPct val="15000"/>
            </a:spcAft>
          </a:pPr>
          <a:r>
            <a:rPr lang="zh-CN" altLang="en-US" dirty="0" smtClean="0">
              <a:solidFill>
                <a:srgbClr val="1A501B"/>
              </a:solidFill>
            </a:rPr>
            <a:t>在注册用户的时候会请用户填一个兴趣表格，表明用户所感兴趣的宠物类型，之后</a:t>
          </a:r>
          <a:r>
            <a:rPr lang="en-US" altLang="en-US" dirty="0" smtClean="0">
              <a:solidFill>
                <a:srgbClr val="1A501B"/>
              </a:solidFill>
            </a:rPr>
            <a:t>app</a:t>
          </a:r>
          <a:r>
            <a:rPr lang="zh-CN" altLang="en-US" dirty="0" smtClean="0">
              <a:solidFill>
                <a:srgbClr val="1A501B"/>
              </a:solidFill>
            </a:rPr>
            <a:t>会着重推荐此类</a:t>
          </a:r>
          <a:r>
            <a:rPr lang="en-US" altLang="en-US" dirty="0" smtClean="0">
              <a:solidFill>
                <a:srgbClr val="1A501B"/>
              </a:solidFill>
            </a:rPr>
            <a:t>(</a:t>
          </a:r>
          <a:r>
            <a:rPr lang="zh-CN" altLang="en-US" dirty="0" smtClean="0">
              <a:solidFill>
                <a:srgbClr val="1A501B"/>
              </a:solidFill>
            </a:rPr>
            <a:t>包括冷门宠物</a:t>
          </a:r>
          <a:r>
            <a:rPr lang="en-US" altLang="en-US" dirty="0" smtClean="0">
              <a:solidFill>
                <a:srgbClr val="1A501B"/>
              </a:solidFill>
            </a:rPr>
            <a:t>)</a:t>
          </a:r>
          <a:r>
            <a:rPr lang="zh-CN" altLang="en-US" dirty="0" smtClean="0">
              <a:solidFill>
                <a:srgbClr val="1A501B"/>
              </a:solidFill>
            </a:rPr>
            <a:t>的有关消息图片，视频，文字描述。</a:t>
          </a:r>
          <a:endParaRPr lang="zh-CN" altLang="en-US" dirty="0">
            <a:solidFill>
              <a:srgbClr val="1A501B"/>
            </a:solidFill>
          </a:endParaRPr>
        </a:p>
      </dgm:t>
    </dgm:pt>
    <dgm:pt modelId="{E4923E81-B267-4F19-8DF2-8509CF40961F}" type="parTrans" cxnId="{FAA8151E-4000-4961-895E-8357024789FD}">
      <dgm:prSet/>
      <dgm:spPr/>
      <dgm:t>
        <a:bodyPr/>
        <a:lstStyle/>
        <a:p>
          <a:endParaRPr lang="zh-CN" altLang="en-US"/>
        </a:p>
      </dgm:t>
    </dgm:pt>
    <dgm:pt modelId="{D63A6C73-7B8B-4D9C-83D7-5BF86AE1E5E9}" type="sibTrans" cxnId="{FAA8151E-4000-4961-895E-8357024789FD}">
      <dgm:prSet/>
      <dgm:spPr/>
      <dgm:t>
        <a:bodyPr/>
        <a:lstStyle/>
        <a:p>
          <a:endParaRPr lang="zh-CN" altLang="en-US"/>
        </a:p>
      </dgm:t>
    </dgm:pt>
    <dgm:pt modelId="{63E6387A-BF73-4D7D-8B7F-5402052ECA55}">
      <dgm:prSet phldrT="[文本]" phldr="0" custT="0"/>
      <dgm:spPr/>
      <dgm:t>
        <a:bodyPr vert="horz" wrap="square"/>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a:lnSpc>
              <a:spcPct val="100000"/>
            </a:lnSpc>
            <a:spcBef>
              <a:spcPct val="0"/>
            </a:spcBef>
            <a:spcAft>
              <a:spcPct val="35000"/>
            </a:spcAft>
          </a:pPr>
          <a:r>
            <a:rPr lang="zh-CN" altLang="zh-CN" dirty="0" smtClean="0">
              <a:solidFill>
                <a:schemeClr val="bg1"/>
              </a:solidFill>
              <a:latin typeface="Arial" panose="020B0604020202020204" pitchFamily="34" charset="0"/>
              <a:cs typeface="Arial" panose="020B0604020202020204" pitchFamily="34" charset="0"/>
              <a:sym typeface="+mn-ea"/>
            </a:rPr>
            <a:t>如果一只小宠物没有人想养怎么办，就是无人认领</a:t>
          </a:r>
          <a:endParaRPr lang="en-US" altLang="zh-CN" dirty="0">
            <a:solidFill>
              <a:schemeClr val="bg1"/>
            </a:solidFill>
            <a:latin typeface="Arial" panose="020B0604020202020204" pitchFamily="34" charset="0"/>
            <a:cs typeface="Arial" panose="020B0604020202020204" pitchFamily="34" charset="0"/>
            <a:sym typeface="+mn-ea"/>
          </a:endParaRPr>
        </a:p>
      </dgm:t>
    </dgm:pt>
    <dgm:pt modelId="{C6B875DE-53C7-480A-9898-23875F6ECC3A}" type="parTrans" cxnId="{72D42075-FBD8-4540-B2DB-07DF409AC20C}">
      <dgm:prSet/>
      <dgm:spPr/>
      <dgm:t>
        <a:bodyPr/>
        <a:lstStyle/>
        <a:p>
          <a:endParaRPr lang="zh-CN" altLang="en-US"/>
        </a:p>
      </dgm:t>
    </dgm:pt>
    <dgm:pt modelId="{642828FC-B1E4-40D8-A7AE-C618CC42A229}" type="sibTrans" cxnId="{72D42075-FBD8-4540-B2DB-07DF409AC20C}">
      <dgm:prSet/>
      <dgm:spPr/>
      <dgm:t>
        <a:bodyPr/>
        <a:lstStyle/>
        <a:p>
          <a:endParaRPr lang="zh-CN" altLang="en-US"/>
        </a:p>
      </dgm:t>
    </dgm:pt>
    <dgm:pt modelId="{CD7A4B2D-46FA-4FE0-80F6-32D74FB2E2A8}">
      <dgm:prSet phldrT="[文本]" phldr="0" custT="1"/>
      <dgm:spPr>
        <a:noFill/>
      </dgm:spPr>
      <dgm:t>
        <a:bodyPr vert="horz" wrap="square"/>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a:lnSpc>
              <a:spcPct val="100000"/>
            </a:lnSpc>
            <a:spcBef>
              <a:spcPct val="0"/>
            </a:spcBef>
            <a:spcAft>
              <a:spcPct val="15000"/>
            </a:spcAft>
          </a:pPr>
          <a:r>
            <a:rPr lang="zh-CN" altLang="en-US" sz="1400" dirty="0" smtClean="0">
              <a:solidFill>
                <a:srgbClr val="1B4E50"/>
              </a:solidFill>
              <a:latin typeface="Arial" panose="020B0604020202020204" pitchFamily="34" charset="0"/>
              <a:cs typeface="Arial" panose="020B0604020202020204" pitchFamily="34" charset="0"/>
              <a:sym typeface="+mn-ea"/>
            </a:rPr>
            <a:t>宠物被领养之前会在一个收养站，没人认领的话就一直寄养在那里。</a:t>
          </a:r>
          <a:endParaRPr lang="zh-CN" altLang="en-US" sz="1400" dirty="0"/>
        </a:p>
      </dgm:t>
    </dgm:pt>
    <dgm:pt modelId="{3F7D8F0F-7051-4824-A0FF-DE5ED3CF904C}" type="parTrans" cxnId="{9C0EA088-3F8D-45DD-A85E-5CC9555EF879}">
      <dgm:prSet/>
      <dgm:spPr/>
      <dgm:t>
        <a:bodyPr/>
        <a:lstStyle/>
        <a:p>
          <a:endParaRPr lang="zh-CN" altLang="en-US"/>
        </a:p>
      </dgm:t>
    </dgm:pt>
    <dgm:pt modelId="{24C2F25D-8E0F-4758-B880-2238D7E7ADC4}" type="sibTrans" cxnId="{9C0EA088-3F8D-45DD-A85E-5CC9555EF879}">
      <dgm:prSet/>
      <dgm:spPr/>
      <dgm:t>
        <a:bodyPr/>
        <a:lstStyle/>
        <a:p>
          <a:endParaRPr lang="zh-CN" altLang="en-US"/>
        </a:p>
      </dgm:t>
    </dgm:pt>
    <dgm:pt modelId="{88A5E93E-1727-4EA2-B7DD-ABA4810A3149}" type="pres">
      <dgm:prSet presAssocID="{77F3392A-67AB-45C6-87ED-8E151355151C}" presName="cycleMatrixDiagram" presStyleCnt="0">
        <dgm:presLayoutVars>
          <dgm:chMax val="1"/>
          <dgm:dir/>
          <dgm:animLvl val="lvl"/>
          <dgm:resizeHandles val="exact"/>
        </dgm:presLayoutVars>
      </dgm:prSet>
      <dgm:spPr/>
      <dgm:t>
        <a:bodyPr/>
        <a:lstStyle/>
        <a:p>
          <a:endParaRPr lang="zh-CN" altLang="en-US"/>
        </a:p>
      </dgm:t>
    </dgm:pt>
    <dgm:pt modelId="{00E85546-9197-448A-9BA5-4253E6B8C5CD}" type="pres">
      <dgm:prSet presAssocID="{77F3392A-67AB-45C6-87ED-8E151355151C}" presName="children" presStyleCnt="0"/>
      <dgm:spPr/>
    </dgm:pt>
    <dgm:pt modelId="{E48A3223-AAC2-440C-AD23-D79660927AE5}" type="pres">
      <dgm:prSet presAssocID="{77F3392A-67AB-45C6-87ED-8E151355151C}" presName="child1group" presStyleCnt="0"/>
      <dgm:spPr/>
    </dgm:pt>
    <dgm:pt modelId="{D7CB1ED1-E31B-4F7D-BD98-881127D83197}" type="pres">
      <dgm:prSet presAssocID="{77F3392A-67AB-45C6-87ED-8E151355151C}" presName="child1" presStyleLbl="bgAcc1" presStyleIdx="0" presStyleCnt="4" custScaleX="130895" custLinFactNeighborX="-8729" custLinFactNeighborY="9522"/>
      <dgm:spPr/>
      <dgm:t>
        <a:bodyPr/>
        <a:lstStyle/>
        <a:p>
          <a:endParaRPr lang="zh-CN" altLang="en-US"/>
        </a:p>
      </dgm:t>
    </dgm:pt>
    <dgm:pt modelId="{90C907D0-3029-4767-8F85-928579FFF321}" type="pres">
      <dgm:prSet presAssocID="{77F3392A-67AB-45C6-87ED-8E151355151C}" presName="child1Text" presStyleLbl="bgAcc1" presStyleIdx="0" presStyleCnt="4">
        <dgm:presLayoutVars>
          <dgm:bulletEnabled val="1"/>
        </dgm:presLayoutVars>
      </dgm:prSet>
      <dgm:spPr/>
      <dgm:t>
        <a:bodyPr/>
        <a:lstStyle/>
        <a:p>
          <a:endParaRPr lang="zh-CN" altLang="en-US"/>
        </a:p>
      </dgm:t>
    </dgm:pt>
    <dgm:pt modelId="{92CCFD6C-BEA6-41BE-B625-A7AE2D6B57A6}" type="pres">
      <dgm:prSet presAssocID="{77F3392A-67AB-45C6-87ED-8E151355151C}" presName="child2group" presStyleCnt="0"/>
      <dgm:spPr/>
    </dgm:pt>
    <dgm:pt modelId="{A3597045-1B31-461D-918C-4040B46E4431}" type="pres">
      <dgm:prSet presAssocID="{77F3392A-67AB-45C6-87ED-8E151355151C}" presName="child2" presStyleLbl="bgAcc1" presStyleIdx="1" presStyleCnt="4" custLinFactNeighborX="0" custLinFactNeighborY="18311"/>
      <dgm:spPr/>
      <dgm:t>
        <a:bodyPr/>
        <a:lstStyle/>
        <a:p>
          <a:endParaRPr lang="zh-CN" altLang="en-US"/>
        </a:p>
      </dgm:t>
    </dgm:pt>
    <dgm:pt modelId="{5557A6FA-ADD7-4121-9EB0-9A64184BACF3}" type="pres">
      <dgm:prSet presAssocID="{77F3392A-67AB-45C6-87ED-8E151355151C}" presName="child2Text" presStyleLbl="bgAcc1" presStyleIdx="1" presStyleCnt="4">
        <dgm:presLayoutVars>
          <dgm:bulletEnabled val="1"/>
        </dgm:presLayoutVars>
      </dgm:prSet>
      <dgm:spPr/>
      <dgm:t>
        <a:bodyPr/>
        <a:lstStyle/>
        <a:p>
          <a:endParaRPr lang="zh-CN" altLang="en-US"/>
        </a:p>
      </dgm:t>
    </dgm:pt>
    <dgm:pt modelId="{6B5CDC70-3439-43BF-97EE-1D81EE991393}" type="pres">
      <dgm:prSet presAssocID="{77F3392A-67AB-45C6-87ED-8E151355151C}" presName="child3group" presStyleCnt="0"/>
      <dgm:spPr/>
    </dgm:pt>
    <dgm:pt modelId="{38E60065-3CC6-4AEA-8F6D-3F3C11C4B4DF}" type="pres">
      <dgm:prSet presAssocID="{77F3392A-67AB-45C6-87ED-8E151355151C}" presName="child3" presStyleLbl="bgAcc1" presStyleIdx="2" presStyleCnt="4" custLinFactNeighborX="-474" custLinFactNeighborY="-10254"/>
      <dgm:spPr/>
      <dgm:t>
        <a:bodyPr/>
        <a:lstStyle/>
        <a:p>
          <a:endParaRPr lang="zh-CN" altLang="en-US"/>
        </a:p>
      </dgm:t>
    </dgm:pt>
    <dgm:pt modelId="{CE949429-822A-433F-AFB5-EF782F8A255D}" type="pres">
      <dgm:prSet presAssocID="{77F3392A-67AB-45C6-87ED-8E151355151C}" presName="child3Text" presStyleLbl="bgAcc1" presStyleIdx="2" presStyleCnt="4">
        <dgm:presLayoutVars>
          <dgm:bulletEnabled val="1"/>
        </dgm:presLayoutVars>
      </dgm:prSet>
      <dgm:spPr/>
      <dgm:t>
        <a:bodyPr/>
        <a:lstStyle/>
        <a:p>
          <a:endParaRPr lang="zh-CN" altLang="en-US"/>
        </a:p>
      </dgm:t>
    </dgm:pt>
    <dgm:pt modelId="{0A4AA687-3FBC-41D9-B7CD-65F30A7106DC}" type="pres">
      <dgm:prSet presAssocID="{77F3392A-67AB-45C6-87ED-8E151355151C}" presName="child4group" presStyleCnt="0"/>
      <dgm:spPr/>
    </dgm:pt>
    <dgm:pt modelId="{5FBB6878-29E5-4B60-88D7-D4EFAE2826E5}" type="pres">
      <dgm:prSet presAssocID="{77F3392A-67AB-45C6-87ED-8E151355151C}" presName="child4" presStyleLbl="bgAcc1" presStyleIdx="3" presStyleCnt="4" custScaleX="96469" custLinFactNeighborX="-10438" custLinFactNeighborY="-5127"/>
      <dgm:spPr/>
      <dgm:t>
        <a:bodyPr/>
        <a:lstStyle/>
        <a:p>
          <a:endParaRPr lang="zh-CN" altLang="en-US"/>
        </a:p>
      </dgm:t>
    </dgm:pt>
    <dgm:pt modelId="{4FFE910C-04E3-4FBF-9A4A-757BD60AFBAA}" type="pres">
      <dgm:prSet presAssocID="{77F3392A-67AB-45C6-87ED-8E151355151C}" presName="child4Text" presStyleLbl="bgAcc1" presStyleIdx="3" presStyleCnt="4">
        <dgm:presLayoutVars>
          <dgm:bulletEnabled val="1"/>
        </dgm:presLayoutVars>
      </dgm:prSet>
      <dgm:spPr/>
      <dgm:t>
        <a:bodyPr/>
        <a:lstStyle/>
        <a:p>
          <a:endParaRPr lang="zh-CN" altLang="en-US"/>
        </a:p>
      </dgm:t>
    </dgm:pt>
    <dgm:pt modelId="{AEE0503A-8086-47AD-9E23-37DC1FF48EC3}" type="pres">
      <dgm:prSet presAssocID="{77F3392A-67AB-45C6-87ED-8E151355151C}" presName="childPlaceholder" presStyleCnt="0"/>
      <dgm:spPr/>
    </dgm:pt>
    <dgm:pt modelId="{640FB04E-5FB8-443D-8575-C115C19AC946}" type="pres">
      <dgm:prSet presAssocID="{77F3392A-67AB-45C6-87ED-8E151355151C}" presName="circle" presStyleCnt="0"/>
      <dgm:spPr/>
    </dgm:pt>
    <dgm:pt modelId="{8B732ED6-D4F2-4872-85F2-4AA038F26E67}" type="pres">
      <dgm:prSet presAssocID="{77F3392A-67AB-45C6-87ED-8E151355151C}" presName="quadrant1" presStyleLbl="node1" presStyleIdx="0" presStyleCnt="4">
        <dgm:presLayoutVars>
          <dgm:chMax val="1"/>
          <dgm:bulletEnabled val="1"/>
        </dgm:presLayoutVars>
      </dgm:prSet>
      <dgm:spPr/>
      <dgm:t>
        <a:bodyPr/>
        <a:lstStyle/>
        <a:p>
          <a:endParaRPr lang="zh-CN" altLang="en-US"/>
        </a:p>
      </dgm:t>
    </dgm:pt>
    <dgm:pt modelId="{3E12746E-A927-4827-BCB0-FA06C704BAA3}" type="pres">
      <dgm:prSet presAssocID="{77F3392A-67AB-45C6-87ED-8E151355151C}" presName="quadrant2" presStyleLbl="node1" presStyleIdx="1" presStyleCnt="4">
        <dgm:presLayoutVars>
          <dgm:chMax val="1"/>
          <dgm:bulletEnabled val="1"/>
        </dgm:presLayoutVars>
      </dgm:prSet>
      <dgm:spPr/>
      <dgm:t>
        <a:bodyPr/>
        <a:lstStyle/>
        <a:p>
          <a:endParaRPr lang="zh-CN" altLang="en-US"/>
        </a:p>
      </dgm:t>
    </dgm:pt>
    <dgm:pt modelId="{9ADC461F-D521-4955-8144-657949622AC6}" type="pres">
      <dgm:prSet presAssocID="{77F3392A-67AB-45C6-87ED-8E151355151C}" presName="quadrant3" presStyleLbl="node1" presStyleIdx="2" presStyleCnt="4">
        <dgm:presLayoutVars>
          <dgm:chMax val="1"/>
          <dgm:bulletEnabled val="1"/>
        </dgm:presLayoutVars>
      </dgm:prSet>
      <dgm:spPr/>
      <dgm:t>
        <a:bodyPr/>
        <a:lstStyle/>
        <a:p>
          <a:endParaRPr lang="zh-CN" altLang="en-US"/>
        </a:p>
      </dgm:t>
    </dgm:pt>
    <dgm:pt modelId="{979FA352-0AA0-481C-8544-022DCC0DF3B1}" type="pres">
      <dgm:prSet presAssocID="{77F3392A-67AB-45C6-87ED-8E151355151C}" presName="quadrant4" presStyleLbl="node1" presStyleIdx="3" presStyleCnt="4">
        <dgm:presLayoutVars>
          <dgm:chMax val="1"/>
          <dgm:bulletEnabled val="1"/>
        </dgm:presLayoutVars>
      </dgm:prSet>
      <dgm:spPr/>
      <dgm:t>
        <a:bodyPr/>
        <a:lstStyle/>
        <a:p>
          <a:endParaRPr lang="zh-CN" altLang="en-US"/>
        </a:p>
      </dgm:t>
    </dgm:pt>
    <dgm:pt modelId="{9668AC4D-D119-4D1C-B850-0E2B50CB151C}" type="pres">
      <dgm:prSet presAssocID="{77F3392A-67AB-45C6-87ED-8E151355151C}" presName="quadrantPlaceholder" presStyleCnt="0"/>
      <dgm:spPr/>
    </dgm:pt>
    <dgm:pt modelId="{140DBE94-F1E0-4466-8994-BA7DE636A9F2}" type="pres">
      <dgm:prSet presAssocID="{77F3392A-67AB-45C6-87ED-8E151355151C}" presName="center1" presStyleLbl="fgShp" presStyleIdx="0" presStyleCnt="2"/>
      <dgm:spPr>
        <a:solidFill>
          <a:srgbClr val="4C7F69"/>
        </a:solidFill>
      </dgm:spPr>
    </dgm:pt>
    <dgm:pt modelId="{FF147BBC-1518-4517-BE8A-B8D33DAB25B3}" type="pres">
      <dgm:prSet presAssocID="{77F3392A-67AB-45C6-87ED-8E151355151C}" presName="center2" presStyleLbl="fgShp" presStyleIdx="1" presStyleCnt="2"/>
      <dgm:spPr>
        <a:solidFill>
          <a:srgbClr val="1B4E50"/>
        </a:solidFill>
      </dgm:spPr>
    </dgm:pt>
  </dgm:ptLst>
  <dgm:cxnLst>
    <dgm:cxn modelId="{9C0EA088-3F8D-45DD-A85E-5CC9555EF879}" srcId="{63E6387A-BF73-4D7D-8B7F-5402052ECA55}" destId="{CD7A4B2D-46FA-4FE0-80F6-32D74FB2E2A8}" srcOrd="0" destOrd="0" parTransId="{3F7D8F0F-7051-4824-A0FF-DE5ED3CF904C}" sibTransId="{24C2F25D-8E0F-4758-B880-2238D7E7ADC4}"/>
    <dgm:cxn modelId="{A634096C-EAF0-44EA-8638-3597229DB996}" type="presOf" srcId="{1F7F6AE2-5722-44C4-902A-A040FCB80C96}" destId="{3E12746E-A927-4827-BCB0-FA06C704BAA3}" srcOrd="0" destOrd="0" presId="urn:microsoft.com/office/officeart/2005/8/layout/cycle4#1"/>
    <dgm:cxn modelId="{D9E4AFBB-2CE8-4262-BD01-FFF8280D14B3}" type="presOf" srcId="{CD7A4B2D-46FA-4FE0-80F6-32D74FB2E2A8}" destId="{5FBB6878-29E5-4B60-88D7-D4EFAE2826E5}" srcOrd="0" destOrd="0" presId="urn:microsoft.com/office/officeart/2005/8/layout/cycle4#1"/>
    <dgm:cxn modelId="{7CDDACC6-FB83-4A35-B0E8-E716A3FED895}" type="presOf" srcId="{B9A3ED9B-031C-4CC0-999B-EC3D7CDD7633}" destId="{CE949429-822A-433F-AFB5-EF782F8A255D}" srcOrd="1" destOrd="0" presId="urn:microsoft.com/office/officeart/2005/8/layout/cycle4#1"/>
    <dgm:cxn modelId="{97E67306-70C7-4282-8362-5EC2448F7185}" type="presOf" srcId="{F45BD5CF-C0D4-4F78-ACBF-18CF124223E7}" destId="{8B732ED6-D4F2-4872-85F2-4AA038F26E67}" srcOrd="0" destOrd="0" presId="urn:microsoft.com/office/officeart/2005/8/layout/cycle4#1"/>
    <dgm:cxn modelId="{50CD9C8B-DA24-4A1F-BAA7-D7D8CA600D7A}" type="presOf" srcId="{CD7A4B2D-46FA-4FE0-80F6-32D74FB2E2A8}" destId="{4FFE910C-04E3-4FBF-9A4A-757BD60AFBAA}" srcOrd="1" destOrd="0" presId="urn:microsoft.com/office/officeart/2005/8/layout/cycle4#1"/>
    <dgm:cxn modelId="{DF79E961-1078-4713-A130-8A907D2456ED}" type="presOf" srcId="{C22DED30-7104-4390-882E-ABDE4C373306}" destId="{D7CB1ED1-E31B-4F7D-BD98-881127D83197}" srcOrd="0" destOrd="0" presId="urn:microsoft.com/office/officeart/2005/8/layout/cycle4#1"/>
    <dgm:cxn modelId="{3FD41B95-9A59-4EB9-AEA2-4952E0A190BA}" type="presOf" srcId="{9F5ABDFD-312D-4D12-9A5F-25941924811F}" destId="{A3597045-1B31-461D-918C-4040B46E4431}" srcOrd="0" destOrd="0" presId="urn:microsoft.com/office/officeart/2005/8/layout/cycle4#1"/>
    <dgm:cxn modelId="{A22997F0-62FE-4E60-8D37-7CF4F34781ED}" type="presOf" srcId="{9F5ABDFD-312D-4D12-9A5F-25941924811F}" destId="{5557A6FA-ADD7-4121-9EB0-9A64184BACF3}" srcOrd="1" destOrd="0" presId="urn:microsoft.com/office/officeart/2005/8/layout/cycle4#1"/>
    <dgm:cxn modelId="{540E68C3-86FA-43C9-8E25-8645DDAD48E0}" type="presOf" srcId="{B9A3ED9B-031C-4CC0-999B-EC3D7CDD7633}" destId="{38E60065-3CC6-4AEA-8F6D-3F3C11C4B4DF}" srcOrd="0" destOrd="0" presId="urn:microsoft.com/office/officeart/2005/8/layout/cycle4#1"/>
    <dgm:cxn modelId="{3EBE859B-7D9A-4891-BC01-52AE6511446E}" type="presOf" srcId="{C22DED30-7104-4390-882E-ABDE4C373306}" destId="{90C907D0-3029-4767-8F85-928579FFF321}" srcOrd="1" destOrd="0" presId="urn:microsoft.com/office/officeart/2005/8/layout/cycle4#1"/>
    <dgm:cxn modelId="{8F2B78CF-ABAA-4A7F-9480-91518BC91CDB}" srcId="{F45BD5CF-C0D4-4F78-ACBF-18CF124223E7}" destId="{C22DED30-7104-4390-882E-ABDE4C373306}" srcOrd="0" destOrd="0" parTransId="{FBF7B22B-AF84-452E-8D49-5CFB566EDBAD}" sibTransId="{AA5778B4-A938-4990-B244-74952A6CEEB2}"/>
    <dgm:cxn modelId="{7FE54660-C9FC-4F8D-BBE7-0E8ACA4D7876}" type="presOf" srcId="{55E3F63A-E424-4A78-99F6-460269701B32}" destId="{9ADC461F-D521-4955-8144-657949622AC6}" srcOrd="0" destOrd="0" presId="urn:microsoft.com/office/officeart/2005/8/layout/cycle4#1"/>
    <dgm:cxn modelId="{72D42075-FBD8-4540-B2DB-07DF409AC20C}" srcId="{77F3392A-67AB-45C6-87ED-8E151355151C}" destId="{63E6387A-BF73-4D7D-8B7F-5402052ECA55}" srcOrd="3" destOrd="0" parTransId="{C6B875DE-53C7-480A-9898-23875F6ECC3A}" sibTransId="{642828FC-B1E4-40D8-A7AE-C618CC42A229}"/>
    <dgm:cxn modelId="{44505758-5050-416C-A4BE-1C8BE3E3D27B}" type="presOf" srcId="{77F3392A-67AB-45C6-87ED-8E151355151C}" destId="{88A5E93E-1727-4EA2-B7DD-ABA4810A3149}" srcOrd="0" destOrd="0" presId="urn:microsoft.com/office/officeart/2005/8/layout/cycle4#1"/>
    <dgm:cxn modelId="{C25BCDD6-C123-44F7-8C7C-2F25450DAC48}" srcId="{77F3392A-67AB-45C6-87ED-8E151355151C}" destId="{F45BD5CF-C0D4-4F78-ACBF-18CF124223E7}" srcOrd="0" destOrd="0" parTransId="{D0A9BC9B-C56B-458A-A410-C6632E22E842}" sibTransId="{17375B68-02C6-40EC-9FDB-1F11042FA083}"/>
    <dgm:cxn modelId="{FAA8151E-4000-4961-895E-8357024789FD}" srcId="{55E3F63A-E424-4A78-99F6-460269701B32}" destId="{B9A3ED9B-031C-4CC0-999B-EC3D7CDD7633}" srcOrd="0" destOrd="0" parTransId="{E4923E81-B267-4F19-8DF2-8509CF40961F}" sibTransId="{D63A6C73-7B8B-4D9C-83D7-5BF86AE1E5E9}"/>
    <dgm:cxn modelId="{6481DC1E-CCAF-4D10-BF41-BC08BBDFCC08}" srcId="{77F3392A-67AB-45C6-87ED-8E151355151C}" destId="{1F7F6AE2-5722-44C4-902A-A040FCB80C96}" srcOrd="1" destOrd="0" parTransId="{307549BC-DB71-4E6B-BA01-20ED51BD95B0}" sibTransId="{2348FAAC-3EB4-459F-9705-34750AF8FC14}"/>
    <dgm:cxn modelId="{9AE06B1D-C602-4E5B-8FA0-352B7115DFBD}" srcId="{77F3392A-67AB-45C6-87ED-8E151355151C}" destId="{55E3F63A-E424-4A78-99F6-460269701B32}" srcOrd="2" destOrd="0" parTransId="{C3456233-601D-451E-93A2-828882BBB3A4}" sibTransId="{CD3C2AD4-08D2-4AFE-99F2-3E2762DB2CB3}"/>
    <dgm:cxn modelId="{15C94187-8886-44B2-B934-80D2C737EF71}" srcId="{1F7F6AE2-5722-44C4-902A-A040FCB80C96}" destId="{9F5ABDFD-312D-4D12-9A5F-25941924811F}" srcOrd="0" destOrd="0" parTransId="{51BB3ABA-1FAE-4608-9FF9-4FE24E778304}" sibTransId="{36AA5E1D-DD8C-4E89-9F2B-245A6C2A7122}"/>
    <dgm:cxn modelId="{699C2FB2-2D0B-4F53-862D-62CB174DA9AE}" type="presOf" srcId="{63E6387A-BF73-4D7D-8B7F-5402052ECA55}" destId="{979FA352-0AA0-481C-8544-022DCC0DF3B1}" srcOrd="0" destOrd="0" presId="urn:microsoft.com/office/officeart/2005/8/layout/cycle4#1"/>
    <dgm:cxn modelId="{8409570A-7746-40E0-B89E-22F4DCC0EED2}" type="presParOf" srcId="{88A5E93E-1727-4EA2-B7DD-ABA4810A3149}" destId="{00E85546-9197-448A-9BA5-4253E6B8C5CD}" srcOrd="0" destOrd="0" presId="urn:microsoft.com/office/officeart/2005/8/layout/cycle4#1"/>
    <dgm:cxn modelId="{51CCB11C-BEBA-4D75-B1D3-6F2D4C689CC7}" type="presParOf" srcId="{00E85546-9197-448A-9BA5-4253E6B8C5CD}" destId="{E48A3223-AAC2-440C-AD23-D79660927AE5}" srcOrd="0" destOrd="0" presId="urn:microsoft.com/office/officeart/2005/8/layout/cycle4#1"/>
    <dgm:cxn modelId="{68883F22-7435-4C58-9369-F6214F16F7A7}" type="presParOf" srcId="{E48A3223-AAC2-440C-AD23-D79660927AE5}" destId="{D7CB1ED1-E31B-4F7D-BD98-881127D83197}" srcOrd="0" destOrd="0" presId="urn:microsoft.com/office/officeart/2005/8/layout/cycle4#1"/>
    <dgm:cxn modelId="{71A54D31-D65A-4021-AA49-AA3465F9DC96}" type="presParOf" srcId="{E48A3223-AAC2-440C-AD23-D79660927AE5}" destId="{90C907D0-3029-4767-8F85-928579FFF321}" srcOrd="1" destOrd="0" presId="urn:microsoft.com/office/officeart/2005/8/layout/cycle4#1"/>
    <dgm:cxn modelId="{789ACB4F-71B5-4AF4-AF21-1A0B4EA44A67}" type="presParOf" srcId="{00E85546-9197-448A-9BA5-4253E6B8C5CD}" destId="{92CCFD6C-BEA6-41BE-B625-A7AE2D6B57A6}" srcOrd="1" destOrd="0" presId="urn:microsoft.com/office/officeart/2005/8/layout/cycle4#1"/>
    <dgm:cxn modelId="{D3FD7B69-9014-4C44-ABD4-941E6160B2DD}" type="presParOf" srcId="{92CCFD6C-BEA6-41BE-B625-A7AE2D6B57A6}" destId="{A3597045-1B31-461D-918C-4040B46E4431}" srcOrd="0" destOrd="0" presId="urn:microsoft.com/office/officeart/2005/8/layout/cycle4#1"/>
    <dgm:cxn modelId="{7F5CF118-30CD-4480-A326-8742E6772AD3}" type="presParOf" srcId="{92CCFD6C-BEA6-41BE-B625-A7AE2D6B57A6}" destId="{5557A6FA-ADD7-4121-9EB0-9A64184BACF3}" srcOrd="1" destOrd="0" presId="urn:microsoft.com/office/officeart/2005/8/layout/cycle4#1"/>
    <dgm:cxn modelId="{3D41BE32-000E-430C-8FE9-F0FDB57909AE}" type="presParOf" srcId="{00E85546-9197-448A-9BA5-4253E6B8C5CD}" destId="{6B5CDC70-3439-43BF-97EE-1D81EE991393}" srcOrd="2" destOrd="0" presId="urn:microsoft.com/office/officeart/2005/8/layout/cycle4#1"/>
    <dgm:cxn modelId="{C85C1640-C8AF-44F5-ADC8-6B929FCB44C2}" type="presParOf" srcId="{6B5CDC70-3439-43BF-97EE-1D81EE991393}" destId="{38E60065-3CC6-4AEA-8F6D-3F3C11C4B4DF}" srcOrd="0" destOrd="0" presId="urn:microsoft.com/office/officeart/2005/8/layout/cycle4#1"/>
    <dgm:cxn modelId="{69A139BF-A944-44ED-85DB-1C815ACA551B}" type="presParOf" srcId="{6B5CDC70-3439-43BF-97EE-1D81EE991393}" destId="{CE949429-822A-433F-AFB5-EF782F8A255D}" srcOrd="1" destOrd="0" presId="urn:microsoft.com/office/officeart/2005/8/layout/cycle4#1"/>
    <dgm:cxn modelId="{0F0C67DF-02FD-4C15-A575-B093E98724DE}" type="presParOf" srcId="{00E85546-9197-448A-9BA5-4253E6B8C5CD}" destId="{0A4AA687-3FBC-41D9-B7CD-65F30A7106DC}" srcOrd="3" destOrd="0" presId="urn:microsoft.com/office/officeart/2005/8/layout/cycle4#1"/>
    <dgm:cxn modelId="{DDEDF54F-48D7-4714-966B-3A0D873D7271}" type="presParOf" srcId="{0A4AA687-3FBC-41D9-B7CD-65F30A7106DC}" destId="{5FBB6878-29E5-4B60-88D7-D4EFAE2826E5}" srcOrd="0" destOrd="0" presId="urn:microsoft.com/office/officeart/2005/8/layout/cycle4#1"/>
    <dgm:cxn modelId="{4CD2A058-4B0C-46E7-8AA2-2EB8BA64B938}" type="presParOf" srcId="{0A4AA687-3FBC-41D9-B7CD-65F30A7106DC}" destId="{4FFE910C-04E3-4FBF-9A4A-757BD60AFBAA}" srcOrd="1" destOrd="0" presId="urn:microsoft.com/office/officeart/2005/8/layout/cycle4#1"/>
    <dgm:cxn modelId="{3BF891D2-91BF-4ADF-AF6C-31AA3C36E284}" type="presParOf" srcId="{00E85546-9197-448A-9BA5-4253E6B8C5CD}" destId="{AEE0503A-8086-47AD-9E23-37DC1FF48EC3}" srcOrd="4" destOrd="0" presId="urn:microsoft.com/office/officeart/2005/8/layout/cycle4#1"/>
    <dgm:cxn modelId="{03417DA6-A81E-4EAA-9F83-3F61D5C35A42}" type="presParOf" srcId="{88A5E93E-1727-4EA2-B7DD-ABA4810A3149}" destId="{640FB04E-5FB8-443D-8575-C115C19AC946}" srcOrd="1" destOrd="0" presId="urn:microsoft.com/office/officeart/2005/8/layout/cycle4#1"/>
    <dgm:cxn modelId="{D859F59E-6222-451B-9BAE-8907B04CB069}" type="presParOf" srcId="{640FB04E-5FB8-443D-8575-C115C19AC946}" destId="{8B732ED6-D4F2-4872-85F2-4AA038F26E67}" srcOrd="0" destOrd="0" presId="urn:microsoft.com/office/officeart/2005/8/layout/cycle4#1"/>
    <dgm:cxn modelId="{866D489B-34A7-419B-B466-2C76B7FF26FD}" type="presParOf" srcId="{640FB04E-5FB8-443D-8575-C115C19AC946}" destId="{3E12746E-A927-4827-BCB0-FA06C704BAA3}" srcOrd="1" destOrd="0" presId="urn:microsoft.com/office/officeart/2005/8/layout/cycle4#1"/>
    <dgm:cxn modelId="{8FB3228E-86FE-4B59-9C79-C5F5933D712B}" type="presParOf" srcId="{640FB04E-5FB8-443D-8575-C115C19AC946}" destId="{9ADC461F-D521-4955-8144-657949622AC6}" srcOrd="2" destOrd="0" presId="urn:microsoft.com/office/officeart/2005/8/layout/cycle4#1"/>
    <dgm:cxn modelId="{B548F09B-8F2B-4099-A1A5-C0AC8F722373}" type="presParOf" srcId="{640FB04E-5FB8-443D-8575-C115C19AC946}" destId="{979FA352-0AA0-481C-8544-022DCC0DF3B1}" srcOrd="3" destOrd="0" presId="urn:microsoft.com/office/officeart/2005/8/layout/cycle4#1"/>
    <dgm:cxn modelId="{63B240C3-2192-4D04-8265-E9B0F974A125}" type="presParOf" srcId="{640FB04E-5FB8-443D-8575-C115C19AC946}" destId="{9668AC4D-D119-4D1C-B850-0E2B50CB151C}" srcOrd="4" destOrd="0" presId="urn:microsoft.com/office/officeart/2005/8/layout/cycle4#1"/>
    <dgm:cxn modelId="{A78A2CB9-2BB6-4A7D-9603-919D61CD8CE9}" type="presParOf" srcId="{88A5E93E-1727-4EA2-B7DD-ABA4810A3149}" destId="{140DBE94-F1E0-4466-8994-BA7DE636A9F2}" srcOrd="2" destOrd="0" presId="urn:microsoft.com/office/officeart/2005/8/layout/cycle4#1"/>
    <dgm:cxn modelId="{68A220A6-8624-4850-88D8-8A837328C39E}" type="presParOf" srcId="{88A5E93E-1727-4EA2-B7DD-ABA4810A3149}" destId="{FF147BBC-1518-4517-BE8A-B8D33DAB25B3}" srcOrd="3" destOrd="0" presId="urn:microsoft.com/office/officeart/2005/8/layout/cycle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60065-3CC6-4AEA-8F6D-3F3C11C4B4DF}">
      <dsp:nvSpPr>
        <dsp:cNvPr id="0" name=""/>
        <dsp:cNvSpPr/>
      </dsp:nvSpPr>
      <dsp:spPr>
        <a:xfrm>
          <a:off x="5103334" y="3506754"/>
          <a:ext cx="2676716" cy="1733905"/>
        </a:xfrm>
        <a:prstGeom prst="roundRect">
          <a:avLst>
            <a:gd name="adj" fmla="val 10000"/>
          </a:avLst>
        </a:prstGeom>
        <a:noFill/>
        <a:ln w="12700" cap="flat" cmpd="sng" algn="ctr">
          <a:solidFill>
            <a:schemeClr val="accent6">
              <a:shade val="50000"/>
              <a:hueOff val="368424"/>
              <a:satOff val="-16105"/>
              <a:lumOff val="43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100000"/>
            </a:lnSpc>
            <a:spcBef>
              <a:spcPct val="0"/>
            </a:spcBef>
            <a:spcAft>
              <a:spcPct val="15000"/>
            </a:spcAft>
            <a:buChar char="••"/>
          </a:pPr>
          <a:r>
            <a:rPr lang="zh-CN" altLang="en-US" sz="1100" kern="1200" dirty="0" smtClean="0">
              <a:solidFill>
                <a:srgbClr val="1A501B"/>
              </a:solidFill>
            </a:rPr>
            <a:t>在注册用户的时候会请用户填一个兴趣表格，表明用户所感兴趣的宠物类型，之后</a:t>
          </a:r>
          <a:r>
            <a:rPr lang="en-US" altLang="en-US" sz="1100" kern="1200" dirty="0" smtClean="0">
              <a:solidFill>
                <a:srgbClr val="1A501B"/>
              </a:solidFill>
            </a:rPr>
            <a:t>app</a:t>
          </a:r>
          <a:r>
            <a:rPr lang="zh-CN" altLang="en-US" sz="1100" kern="1200" dirty="0" smtClean="0">
              <a:solidFill>
                <a:srgbClr val="1A501B"/>
              </a:solidFill>
            </a:rPr>
            <a:t>会着重推荐此类</a:t>
          </a:r>
          <a:r>
            <a:rPr lang="en-US" altLang="en-US" sz="1100" kern="1200" dirty="0" smtClean="0">
              <a:solidFill>
                <a:srgbClr val="1A501B"/>
              </a:solidFill>
            </a:rPr>
            <a:t>(</a:t>
          </a:r>
          <a:r>
            <a:rPr lang="zh-CN" altLang="en-US" sz="1100" kern="1200" dirty="0" smtClean="0">
              <a:solidFill>
                <a:srgbClr val="1A501B"/>
              </a:solidFill>
            </a:rPr>
            <a:t>包括冷门宠物</a:t>
          </a:r>
          <a:r>
            <a:rPr lang="en-US" altLang="en-US" sz="1100" kern="1200" dirty="0" smtClean="0">
              <a:solidFill>
                <a:srgbClr val="1A501B"/>
              </a:solidFill>
            </a:rPr>
            <a:t>)</a:t>
          </a:r>
          <a:r>
            <a:rPr lang="zh-CN" altLang="en-US" sz="1100" kern="1200" dirty="0" smtClean="0">
              <a:solidFill>
                <a:srgbClr val="1A501B"/>
              </a:solidFill>
            </a:rPr>
            <a:t>的有关消息图片，视频，文字描述。</a:t>
          </a:r>
          <a:endParaRPr lang="zh-CN" altLang="en-US" sz="1100" kern="1200" dirty="0">
            <a:solidFill>
              <a:srgbClr val="1A501B"/>
            </a:solidFill>
          </a:endParaRPr>
        </a:p>
      </dsp:txBody>
      <dsp:txXfrm>
        <a:off x="5944437" y="3978319"/>
        <a:ext cx="1797525" cy="1224253"/>
      </dsp:txXfrm>
    </dsp:sp>
    <dsp:sp modelId="{5FBB6878-29E5-4B60-88D7-D4EFAE2826E5}">
      <dsp:nvSpPr>
        <dsp:cNvPr id="0" name=""/>
        <dsp:cNvSpPr/>
      </dsp:nvSpPr>
      <dsp:spPr>
        <a:xfrm>
          <a:off x="516608" y="3595652"/>
          <a:ext cx="2582201" cy="1733905"/>
        </a:xfrm>
        <a:prstGeom prst="roundRect">
          <a:avLst>
            <a:gd name="adj" fmla="val 10000"/>
          </a:avLst>
        </a:prstGeom>
        <a:noFill/>
        <a:ln w="12700" cap="flat" cmpd="sng" algn="ctr">
          <a:solidFill>
            <a:schemeClr val="accent6">
              <a:shade val="50000"/>
              <a:hueOff val="184212"/>
              <a:satOff val="-8053"/>
              <a:lumOff val="219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100000"/>
            </a:lnSpc>
            <a:spcBef>
              <a:spcPct val="0"/>
            </a:spcBef>
            <a:spcAft>
              <a:spcPct val="15000"/>
            </a:spcAft>
            <a:buChar char="••"/>
          </a:pPr>
          <a:r>
            <a:rPr lang="zh-CN" altLang="en-US" sz="1400" kern="1200" dirty="0" smtClean="0">
              <a:solidFill>
                <a:srgbClr val="1B4E50"/>
              </a:solidFill>
              <a:latin typeface="Arial" panose="020B0604020202020204" pitchFamily="34" charset="0"/>
              <a:cs typeface="Arial" panose="020B0604020202020204" pitchFamily="34" charset="0"/>
              <a:sym typeface="+mn-ea"/>
            </a:rPr>
            <a:t>宠物被领养之前会在一个收养站，没人认领的话就一直寄养在那里。</a:t>
          </a:r>
          <a:endParaRPr lang="zh-CN" altLang="en-US" sz="1400" kern="1200" dirty="0"/>
        </a:p>
      </dsp:txBody>
      <dsp:txXfrm>
        <a:off x="554696" y="4067216"/>
        <a:ext cx="1731365" cy="1224253"/>
      </dsp:txXfrm>
    </dsp:sp>
    <dsp:sp modelId="{A3597045-1B31-461D-918C-4040B46E4431}">
      <dsp:nvSpPr>
        <dsp:cNvPr id="0" name=""/>
        <dsp:cNvSpPr/>
      </dsp:nvSpPr>
      <dsp:spPr>
        <a:xfrm>
          <a:off x="5116021" y="317495"/>
          <a:ext cx="2676716" cy="1733905"/>
        </a:xfrm>
        <a:prstGeom prst="roundRect">
          <a:avLst>
            <a:gd name="adj" fmla="val 10000"/>
          </a:avLst>
        </a:prstGeom>
        <a:noFill/>
        <a:ln w="12700" cap="flat" cmpd="sng" algn="ctr">
          <a:solidFill>
            <a:schemeClr val="accent6">
              <a:shade val="50000"/>
              <a:hueOff val="184212"/>
              <a:satOff val="-8053"/>
              <a:lumOff val="219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100000"/>
            </a:lnSpc>
            <a:spcBef>
              <a:spcPct val="0"/>
            </a:spcBef>
            <a:spcAft>
              <a:spcPct val="15000"/>
            </a:spcAft>
            <a:buChar char="••"/>
          </a:pPr>
          <a:r>
            <a:rPr lang="zh-CN" altLang="en-US" sz="1400" kern="1200" dirty="0" smtClean="0">
              <a:solidFill>
                <a:srgbClr val="1B4E50"/>
              </a:solidFill>
              <a:latin typeface="Arial" panose="020B0604020202020204" pitchFamily="34" charset="0"/>
              <a:cs typeface="Arial" panose="020B0604020202020204" pitchFamily="34" charset="0"/>
              <a:sym typeface="+mn-ea"/>
            </a:rPr>
            <a:t>可以选择转让功能将自己不想继续养的宠物转让给其他想要领养的人。</a:t>
          </a:r>
          <a:endParaRPr lang="zh-CN" altLang="en-US" sz="1400" kern="1200" dirty="0"/>
        </a:p>
      </dsp:txBody>
      <dsp:txXfrm>
        <a:off x="5957124" y="355583"/>
        <a:ext cx="1797525" cy="1224253"/>
      </dsp:txXfrm>
    </dsp:sp>
    <dsp:sp modelId="{D7CB1ED1-E31B-4F7D-BD98-881127D83197}">
      <dsp:nvSpPr>
        <dsp:cNvPr id="0" name=""/>
        <dsp:cNvSpPr/>
      </dsp:nvSpPr>
      <dsp:spPr>
        <a:xfrm>
          <a:off x="101610" y="165102"/>
          <a:ext cx="3503688" cy="1733905"/>
        </a:xfrm>
        <a:prstGeom prst="roundRect">
          <a:avLst>
            <a:gd name="adj" fmla="val 10000"/>
          </a:avLst>
        </a:prstGeom>
        <a:noFill/>
        <a:ln w="12700" cap="flat" cmpd="sng" algn="ctr">
          <a:solidFill>
            <a:schemeClr val="accent6">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100000"/>
            </a:lnSpc>
            <a:spcBef>
              <a:spcPct val="0"/>
            </a:spcBef>
            <a:spcAft>
              <a:spcPct val="15000"/>
            </a:spcAft>
            <a:buChar char="••"/>
          </a:pPr>
          <a:r>
            <a:rPr lang="zh-CN" altLang="zh-CN" sz="1200" kern="1200" dirty="0" smtClean="0">
              <a:solidFill>
                <a:srgbClr val="1B4E50"/>
              </a:solidFill>
              <a:latin typeface="Arial" panose="020B0604020202020204" pitchFamily="34" charset="0"/>
              <a:cs typeface="Arial" panose="020B0604020202020204" pitchFamily="34" charset="0"/>
              <a:sym typeface="+mn-ea"/>
            </a:rPr>
            <a:t>由失主发布寻宠启示，填写丢失宠物基本信息、丢失时间地点等，使用</a:t>
          </a:r>
          <a:r>
            <a:rPr lang="en-US" altLang="zh-CN" sz="1200" kern="1200" dirty="0" smtClean="0">
              <a:solidFill>
                <a:srgbClr val="1B4E50"/>
              </a:solidFill>
              <a:latin typeface="Arial" panose="020B0604020202020204" pitchFamily="34" charset="0"/>
              <a:cs typeface="Arial" panose="020B0604020202020204" pitchFamily="34" charset="0"/>
              <a:sym typeface="+mn-ea"/>
            </a:rPr>
            <a:t>APP</a:t>
          </a:r>
          <a:r>
            <a:rPr lang="zh-CN" altLang="zh-CN" sz="1200" kern="1200" dirty="0" smtClean="0">
              <a:solidFill>
                <a:srgbClr val="1B4E50"/>
              </a:solidFill>
              <a:latin typeface="Arial" panose="020B0604020202020204" pitchFamily="34" charset="0"/>
              <a:cs typeface="Arial" panose="020B0604020202020204" pitchFamily="34" charset="0"/>
              <a:sym typeface="+mn-ea"/>
            </a:rPr>
            <a:t>的其他用户特别是在丢失地点附近的用户可以根据这个启示的内容帮忙注意、寻找。</a:t>
          </a:r>
          <a:endParaRPr lang="zh-CN" altLang="en-US" sz="1200" kern="1200" dirty="0"/>
        </a:p>
      </dsp:txBody>
      <dsp:txXfrm>
        <a:off x="139698" y="203190"/>
        <a:ext cx="2376405" cy="1224253"/>
      </dsp:txXfrm>
    </dsp:sp>
    <dsp:sp modelId="{8B732ED6-D4F2-4872-85F2-4AA038F26E67}">
      <dsp:nvSpPr>
        <dsp:cNvPr id="0" name=""/>
        <dsp:cNvSpPr/>
      </dsp:nvSpPr>
      <dsp:spPr>
        <a:xfrm>
          <a:off x="1663624" y="308851"/>
          <a:ext cx="2346191" cy="2346191"/>
        </a:xfrm>
        <a:prstGeom prst="pieWedge">
          <a:avLst/>
        </a:prstGeom>
        <a:solidFill>
          <a:schemeClr val="accent6">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100000"/>
            </a:lnSpc>
            <a:spcBef>
              <a:spcPct val="0"/>
            </a:spcBef>
            <a:spcAft>
              <a:spcPct val="35000"/>
            </a:spcAft>
          </a:pPr>
          <a:r>
            <a:rPr lang="zh-CN" altLang="zh-CN" sz="1800" kern="1200" dirty="0" smtClean="0">
              <a:solidFill>
                <a:schemeClr val="bg1"/>
              </a:solidFill>
              <a:latin typeface="Arial" panose="020B0604020202020204" pitchFamily="34" charset="0"/>
              <a:cs typeface="Arial" panose="020B0604020202020204" pitchFamily="34" charset="0"/>
              <a:sym typeface="+mn-ea"/>
            </a:rPr>
            <a:t>如何实现失踪宠物寻找，如果使用</a:t>
          </a:r>
          <a:r>
            <a:rPr lang="en-US" altLang="zh-CN" sz="1800" kern="1200" dirty="0" smtClean="0">
              <a:solidFill>
                <a:schemeClr val="bg1"/>
              </a:solidFill>
              <a:latin typeface="Arial" panose="020B0604020202020204" pitchFamily="34" charset="0"/>
              <a:cs typeface="Arial" panose="020B0604020202020204" pitchFamily="34" charset="0"/>
              <a:sym typeface="+mn-ea"/>
            </a:rPr>
            <a:t>GPS</a:t>
          </a:r>
          <a:r>
            <a:rPr lang="zh-CN" altLang="zh-CN" sz="1800" kern="1200" dirty="0" smtClean="0">
              <a:solidFill>
                <a:schemeClr val="bg1"/>
              </a:solidFill>
              <a:latin typeface="Arial" panose="020B0604020202020204" pitchFamily="34" charset="0"/>
              <a:cs typeface="Arial" panose="020B0604020202020204" pitchFamily="34" charset="0"/>
              <a:sym typeface="+mn-ea"/>
            </a:rPr>
            <a:t>，对比现有产品有何区别</a:t>
          </a:r>
          <a:r>
            <a:rPr lang="en-US" altLang="zh-CN" sz="1800" kern="1200" dirty="0" smtClean="0">
              <a:solidFill>
                <a:schemeClr val="bg1"/>
              </a:solidFill>
              <a:latin typeface="Arial" panose="020B0604020202020204" pitchFamily="34" charset="0"/>
              <a:cs typeface="Arial" panose="020B0604020202020204" pitchFamily="34" charset="0"/>
              <a:sym typeface="+mn-ea"/>
            </a:rPr>
            <a:t>. </a:t>
          </a:r>
          <a:endParaRPr lang="en-US" altLang="zh-CN" sz="1800" kern="1200" dirty="0">
            <a:solidFill>
              <a:schemeClr val="bg1"/>
            </a:solidFill>
            <a:latin typeface="Arial" panose="020B0604020202020204" pitchFamily="34" charset="0"/>
            <a:cs typeface="Arial" panose="020B0604020202020204" pitchFamily="34" charset="0"/>
            <a:sym typeface="+mn-ea"/>
          </a:endParaRPr>
        </a:p>
      </dsp:txBody>
      <dsp:txXfrm>
        <a:off x="2350807" y="996034"/>
        <a:ext cx="1659008" cy="1659008"/>
      </dsp:txXfrm>
    </dsp:sp>
    <dsp:sp modelId="{3E12746E-A927-4827-BCB0-FA06C704BAA3}">
      <dsp:nvSpPr>
        <dsp:cNvPr id="0" name=""/>
        <dsp:cNvSpPr/>
      </dsp:nvSpPr>
      <dsp:spPr>
        <a:xfrm rot="5400000">
          <a:off x="4118184" y="308851"/>
          <a:ext cx="2346191" cy="2346191"/>
        </a:xfrm>
        <a:prstGeom prst="pieWedge">
          <a:avLst/>
        </a:prstGeom>
        <a:solidFill>
          <a:schemeClr val="accent6">
            <a:shade val="50000"/>
            <a:hueOff val="184212"/>
            <a:satOff val="-8053"/>
            <a:lumOff val="21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100000"/>
            </a:lnSpc>
            <a:spcBef>
              <a:spcPct val="0"/>
            </a:spcBef>
            <a:spcAft>
              <a:spcPct val="35000"/>
            </a:spcAft>
          </a:pPr>
          <a:r>
            <a:rPr lang="zh-CN" altLang="zh-CN" sz="1800" kern="1200" dirty="0" smtClean="0">
              <a:solidFill>
                <a:schemeClr val="bg1"/>
              </a:solidFill>
              <a:latin typeface="Arial" panose="020B0604020202020204" pitchFamily="34" charset="0"/>
              <a:cs typeface="Arial" panose="020B0604020202020204" pitchFamily="34" charset="0"/>
              <a:sym typeface="+mn-ea"/>
            </a:rPr>
            <a:t>如果有用户领养宠物，后来又因某些原因不能继续养，怎么处理？</a:t>
          </a:r>
          <a:endParaRPr lang="en-US" altLang="zh-CN" sz="1800" kern="1200" dirty="0">
            <a:solidFill>
              <a:schemeClr val="bg1"/>
            </a:solidFill>
            <a:latin typeface="Arial" panose="020B0604020202020204" pitchFamily="34" charset="0"/>
            <a:cs typeface="Arial" panose="020B0604020202020204" pitchFamily="34" charset="0"/>
            <a:sym typeface="+mn-ea"/>
          </a:endParaRPr>
        </a:p>
      </dsp:txBody>
      <dsp:txXfrm rot="-5400000">
        <a:off x="4118184" y="996034"/>
        <a:ext cx="1659008" cy="1659008"/>
      </dsp:txXfrm>
    </dsp:sp>
    <dsp:sp modelId="{9ADC461F-D521-4955-8144-657949622AC6}">
      <dsp:nvSpPr>
        <dsp:cNvPr id="0" name=""/>
        <dsp:cNvSpPr/>
      </dsp:nvSpPr>
      <dsp:spPr>
        <a:xfrm rot="10800000">
          <a:off x="4118184" y="2763412"/>
          <a:ext cx="2346191" cy="2346191"/>
        </a:xfrm>
        <a:prstGeom prst="pieWedge">
          <a:avLst/>
        </a:prstGeom>
        <a:solidFill>
          <a:schemeClr val="accent6">
            <a:shade val="50000"/>
            <a:hueOff val="368424"/>
            <a:satOff val="-16105"/>
            <a:lumOff val="43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100000"/>
            </a:lnSpc>
            <a:spcBef>
              <a:spcPct val="0"/>
            </a:spcBef>
            <a:spcAft>
              <a:spcPct val="35000"/>
            </a:spcAft>
          </a:pPr>
          <a:r>
            <a:rPr lang="zh-CN" altLang="zh-CN" sz="1800" kern="1200" dirty="0" smtClean="0">
              <a:solidFill>
                <a:schemeClr val="bg1"/>
              </a:solidFill>
              <a:latin typeface="Arial" panose="020B0604020202020204" pitchFamily="34" charset="0"/>
              <a:cs typeface="Arial" panose="020B0604020202020204" pitchFamily="34" charset="0"/>
              <a:sym typeface="+mn-ea"/>
            </a:rPr>
            <a:t>如何实现猫与狗以外冷门宠物的展示</a:t>
          </a:r>
          <a:endParaRPr lang="zh-CN" altLang="en-US" sz="1800" kern="1200" dirty="0"/>
        </a:p>
      </dsp:txBody>
      <dsp:txXfrm rot="10800000">
        <a:off x="4118184" y="2763412"/>
        <a:ext cx="1659008" cy="1659008"/>
      </dsp:txXfrm>
    </dsp:sp>
    <dsp:sp modelId="{979FA352-0AA0-481C-8544-022DCC0DF3B1}">
      <dsp:nvSpPr>
        <dsp:cNvPr id="0" name=""/>
        <dsp:cNvSpPr/>
      </dsp:nvSpPr>
      <dsp:spPr>
        <a:xfrm rot="16200000">
          <a:off x="1663624" y="2763412"/>
          <a:ext cx="2346191" cy="2346191"/>
        </a:xfrm>
        <a:prstGeom prst="pieWedge">
          <a:avLst/>
        </a:prstGeom>
        <a:solidFill>
          <a:schemeClr val="accent6">
            <a:shade val="50000"/>
            <a:hueOff val="184212"/>
            <a:satOff val="-8053"/>
            <a:lumOff val="21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100000"/>
            </a:lnSpc>
            <a:spcBef>
              <a:spcPct val="0"/>
            </a:spcBef>
            <a:spcAft>
              <a:spcPct val="35000"/>
            </a:spcAft>
          </a:pPr>
          <a:r>
            <a:rPr lang="zh-CN" altLang="zh-CN" sz="1800" kern="1200" dirty="0" smtClean="0">
              <a:solidFill>
                <a:schemeClr val="bg1"/>
              </a:solidFill>
              <a:latin typeface="Arial" panose="020B0604020202020204" pitchFamily="34" charset="0"/>
              <a:cs typeface="Arial" panose="020B0604020202020204" pitchFamily="34" charset="0"/>
              <a:sym typeface="+mn-ea"/>
            </a:rPr>
            <a:t>如果一只小宠物没有人想养怎么办，就是无人认领</a:t>
          </a:r>
          <a:endParaRPr lang="en-US" altLang="zh-CN" sz="1800" kern="1200" dirty="0">
            <a:solidFill>
              <a:schemeClr val="bg1"/>
            </a:solidFill>
            <a:latin typeface="Arial" panose="020B0604020202020204" pitchFamily="34" charset="0"/>
            <a:cs typeface="Arial" panose="020B0604020202020204" pitchFamily="34" charset="0"/>
            <a:sym typeface="+mn-ea"/>
          </a:endParaRPr>
        </a:p>
      </dsp:txBody>
      <dsp:txXfrm rot="5400000">
        <a:off x="2350807" y="2763412"/>
        <a:ext cx="1659008" cy="1659008"/>
      </dsp:txXfrm>
    </dsp:sp>
    <dsp:sp modelId="{140DBE94-F1E0-4466-8994-BA7DE636A9F2}">
      <dsp:nvSpPr>
        <dsp:cNvPr id="0" name=""/>
        <dsp:cNvSpPr/>
      </dsp:nvSpPr>
      <dsp:spPr>
        <a:xfrm>
          <a:off x="3658970" y="2221566"/>
          <a:ext cx="810059" cy="704399"/>
        </a:xfrm>
        <a:prstGeom prst="circularArrow">
          <a:avLst/>
        </a:prstGeom>
        <a:solidFill>
          <a:srgbClr val="4C7F6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147BBC-1518-4517-BE8A-B8D33DAB25B3}">
      <dsp:nvSpPr>
        <dsp:cNvPr id="0" name=""/>
        <dsp:cNvSpPr/>
      </dsp:nvSpPr>
      <dsp:spPr>
        <a:xfrm rot="10800000">
          <a:off x="3658970" y="2492489"/>
          <a:ext cx="810059" cy="704399"/>
        </a:xfrm>
        <a:prstGeom prst="circularArrow">
          <a:avLst/>
        </a:prstGeom>
        <a:solidFill>
          <a:srgbClr val="1B4E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rSet qsTypeId="urn:microsoft.com/office/officeart/2005/8/quickstyle/simple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vertAlign" val="none"/>
                  <dgm:param type="horz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vertAlign" val="none"/>
                  <dgm:param type="horz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vertAlign" val="none"/>
                  <dgm:param type="horz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456607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37450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00294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t>2019/11/1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t>2019/11/1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t>2019/11/1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2019/11/1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3">
            <a:alphaModFix amt="54000"/>
          </a:blip>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2019/11/1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eg"/><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10.jpeg"/><Relationship Id="rId1" Type="http://schemas.openxmlformats.org/officeDocument/2006/relationships/slideLayout" Target="../slideLayouts/slideLayout7.xml"/><Relationship Id="rId2"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29f5796df66d3397a393d75616d7ecc2"/>
          <p:cNvPicPr>
            <a:picLocks noChangeAspect="1"/>
          </p:cNvPicPr>
          <p:nvPr/>
        </p:nvPicPr>
        <p:blipFill>
          <a:blip r:embed="rId3"/>
          <a:srcRect l="1533" r="4241"/>
          <a:stretch>
            <a:fillRect/>
          </a:stretch>
        </p:blipFill>
        <p:spPr>
          <a:xfrm>
            <a:off x="-33655" y="3324860"/>
            <a:ext cx="12259310" cy="3648710"/>
          </a:xfrm>
          <a:prstGeom prst="rect">
            <a:avLst/>
          </a:prstGeom>
        </p:spPr>
      </p:pic>
      <p:sp>
        <p:nvSpPr>
          <p:cNvPr id="12" name="文本框 11"/>
          <p:cNvSpPr txBox="1"/>
          <p:nvPr/>
        </p:nvSpPr>
        <p:spPr>
          <a:xfrm>
            <a:off x="937753" y="683086"/>
            <a:ext cx="5493385" cy="2123658"/>
          </a:xfrm>
          <a:prstGeom prst="rect">
            <a:avLst/>
          </a:prstGeom>
          <a:noFill/>
        </p:spPr>
        <p:txBody>
          <a:bodyPr wrap="square" rtlCol="0">
            <a:spAutoFit/>
          </a:bodyPr>
          <a:lstStyle/>
          <a:p>
            <a:r>
              <a:rPr lang="zh-CN" altLang="en-US" sz="6600" dirty="0" smtClean="0">
                <a:solidFill>
                  <a:srgbClr val="467680"/>
                </a:solidFill>
                <a:latin typeface="创艺简中圆" charset="0"/>
                <a:ea typeface="创艺简中圆" charset="0"/>
              </a:rPr>
              <a:t>项目系统设计</a:t>
            </a:r>
            <a:r>
              <a:rPr lang="zh-CN" altLang="en-US" sz="6600" smtClean="0">
                <a:solidFill>
                  <a:srgbClr val="467680"/>
                </a:solidFill>
                <a:latin typeface="创艺简中圆" charset="0"/>
                <a:ea typeface="创艺简中圆" charset="0"/>
              </a:rPr>
              <a:t>与数据库设计</a:t>
            </a:r>
            <a:endParaRPr lang="zh-CN" altLang="en-US" sz="4400" dirty="0">
              <a:solidFill>
                <a:srgbClr val="1B4E50"/>
              </a:solidFill>
              <a:latin typeface="创艺简中圆" charset="0"/>
              <a:ea typeface="创艺简中圆" charset="0"/>
            </a:endParaRPr>
          </a:p>
        </p:txBody>
      </p:sp>
      <p:sp>
        <p:nvSpPr>
          <p:cNvPr id="2" name="文本框 1"/>
          <p:cNvSpPr txBox="1"/>
          <p:nvPr/>
        </p:nvSpPr>
        <p:spPr>
          <a:xfrm>
            <a:off x="8088346" y="3719263"/>
            <a:ext cx="2655854" cy="461665"/>
          </a:xfrm>
          <a:prstGeom prst="rect">
            <a:avLst/>
          </a:prstGeom>
          <a:noFill/>
        </p:spPr>
        <p:txBody>
          <a:bodyPr wrap="square" rtlCol="0">
            <a:spAutoFit/>
          </a:bodyPr>
          <a:lstStyle/>
          <a:p>
            <a:r>
              <a:rPr kumimoji="1" lang="en-US" altLang="zh-CN" sz="2400" dirty="0" smtClean="0"/>
              <a:t>——</a:t>
            </a:r>
            <a:r>
              <a:rPr kumimoji="1" lang="zh-CN" altLang="en-US" sz="2400" dirty="0" smtClean="0"/>
              <a:t>十分宠爱小组</a:t>
            </a:r>
            <a:endParaRPr kumimoji="1" lang="zh-CN" altLang="en-US" sz="2400" dirty="0"/>
          </a:p>
        </p:txBody>
      </p:sp>
      <p:sp>
        <p:nvSpPr>
          <p:cNvPr id="3" name="文本框 2"/>
          <p:cNvSpPr txBox="1"/>
          <p:nvPr/>
        </p:nvSpPr>
        <p:spPr>
          <a:xfrm>
            <a:off x="5638800" y="2831815"/>
            <a:ext cx="2908300" cy="830997"/>
          </a:xfrm>
          <a:prstGeom prst="rect">
            <a:avLst/>
          </a:prstGeom>
          <a:noFill/>
        </p:spPr>
        <p:txBody>
          <a:bodyPr wrap="square" rtlCol="0">
            <a:spAutoFit/>
          </a:bodyPr>
          <a:lstStyle/>
          <a:p>
            <a:r>
              <a:rPr kumimoji="1" lang="zh-CN" altLang="en-US" sz="4800" dirty="0" smtClean="0">
                <a:solidFill>
                  <a:srgbClr val="1A501B"/>
                </a:solidFill>
              </a:rPr>
              <a:t>宠爱有家</a:t>
            </a:r>
            <a:endParaRPr kumimoji="1" lang="zh-CN" altLang="en-US" sz="4800" dirty="0">
              <a:solidFill>
                <a:srgbClr val="1A501B"/>
              </a:solidFill>
            </a:endParaRPr>
          </a:p>
        </p:txBody>
      </p:sp>
      <p:sp>
        <p:nvSpPr>
          <p:cNvPr id="4" name="文本框 3"/>
          <p:cNvSpPr txBox="1"/>
          <p:nvPr/>
        </p:nvSpPr>
        <p:spPr>
          <a:xfrm>
            <a:off x="8247873" y="4180928"/>
            <a:ext cx="2336800" cy="461665"/>
          </a:xfrm>
          <a:prstGeom prst="rect">
            <a:avLst/>
          </a:prstGeom>
          <a:noFill/>
        </p:spPr>
        <p:txBody>
          <a:bodyPr wrap="square" rtlCol="0">
            <a:spAutoFit/>
          </a:bodyPr>
          <a:lstStyle/>
          <a:p>
            <a:r>
              <a:rPr kumimoji="1" lang="zh-CN" altLang="en-US" sz="2400" dirty="0" smtClean="0"/>
              <a:t>汇报人：李斯文</a:t>
            </a:r>
            <a:endParaRPr kumimoji="1" lang="zh-CN" alt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6241" t="21901" r="5908" b="13771"/>
          <a:stretch>
            <a:fillRect/>
          </a:stretch>
        </p:blipFill>
        <p:spPr>
          <a:xfrm>
            <a:off x="454956" y="3627637"/>
            <a:ext cx="3791627" cy="2776383"/>
          </a:xfrm>
          <a:custGeom>
            <a:avLst/>
            <a:gdLst>
              <a:gd name="connsiteX0" fmla="*/ 0 w 5577840"/>
              <a:gd name="connsiteY0" fmla="*/ 0 h 4084320"/>
              <a:gd name="connsiteX1" fmla="*/ 5577840 w 5577840"/>
              <a:gd name="connsiteY1" fmla="*/ 0 h 4084320"/>
              <a:gd name="connsiteX2" fmla="*/ 5577840 w 5577840"/>
              <a:gd name="connsiteY2" fmla="*/ 3413760 h 4084320"/>
              <a:gd name="connsiteX3" fmla="*/ 3718560 w 5577840"/>
              <a:gd name="connsiteY3" fmla="*/ 3413760 h 4084320"/>
              <a:gd name="connsiteX4" fmla="*/ 3718560 w 5577840"/>
              <a:gd name="connsiteY4" fmla="*/ 4084320 h 4084320"/>
              <a:gd name="connsiteX5" fmla="*/ 0 w 5577840"/>
              <a:gd name="connsiteY5" fmla="*/ 4084320 h 408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7840" h="4084320">
                <a:moveTo>
                  <a:pt x="0" y="0"/>
                </a:moveTo>
                <a:lnTo>
                  <a:pt x="5577840" y="0"/>
                </a:lnTo>
                <a:lnTo>
                  <a:pt x="5577840" y="3413760"/>
                </a:lnTo>
                <a:lnTo>
                  <a:pt x="3718560" y="3413760"/>
                </a:lnTo>
                <a:lnTo>
                  <a:pt x="3718560" y="4084320"/>
                </a:lnTo>
                <a:lnTo>
                  <a:pt x="0" y="4084320"/>
                </a:lnTo>
                <a:close/>
              </a:path>
            </a:pathLst>
          </a:custGeom>
          <a:effectLst>
            <a:outerShdw blurRad="50800" dist="88900" dir="2700000" algn="tl" rotWithShape="0">
              <a:srgbClr val="629096">
                <a:alpha val="40000"/>
              </a:srgbClr>
            </a:outerShdw>
          </a:effectLst>
        </p:spPr>
      </p:pic>
      <p:sp>
        <p:nvSpPr>
          <p:cNvPr id="2" name="矩形 1"/>
          <p:cNvSpPr/>
          <p:nvPr/>
        </p:nvSpPr>
        <p:spPr>
          <a:xfrm>
            <a:off x="5180965" y="65198"/>
            <a:ext cx="2033905" cy="889000"/>
          </a:xfrm>
          <a:prstGeom prst="rect">
            <a:avLst/>
          </a:prstGeom>
          <a:solidFill>
            <a:srgbClr val="4C7F6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000" b="1" spc="300" dirty="0">
                <a:solidFill>
                  <a:srgbClr val="1B4E50"/>
                </a:solidFill>
                <a:latin typeface="创艺简中圆" charset="0"/>
                <a:ea typeface="创艺简中圆" charset="0"/>
              </a:rPr>
              <a:t>活动图</a:t>
            </a:r>
          </a:p>
        </p:txBody>
      </p:sp>
      <p:pic>
        <p:nvPicPr>
          <p:cNvPr id="8" name="图片 7"/>
          <p:cNvPicPr/>
          <p:nvPr/>
        </p:nvPicPr>
        <p:blipFill>
          <a:blip r:embed="rId3"/>
          <a:stretch>
            <a:fillRect/>
          </a:stretch>
        </p:blipFill>
        <p:spPr>
          <a:xfrm>
            <a:off x="4551044" y="1399222"/>
            <a:ext cx="7082156" cy="4417378"/>
          </a:xfrm>
          <a:prstGeom prst="rect">
            <a:avLst/>
          </a:prstGeom>
        </p:spPr>
      </p:pic>
      <p:grpSp>
        <p:nvGrpSpPr>
          <p:cNvPr id="9" name="组合 28"/>
          <p:cNvGrpSpPr/>
          <p:nvPr/>
        </p:nvGrpSpPr>
        <p:grpSpPr>
          <a:xfrm>
            <a:off x="2667052" y="1220898"/>
            <a:ext cx="903487" cy="2406739"/>
            <a:chOff x="9487769" y="1903595"/>
            <a:chExt cx="540590" cy="1904924"/>
          </a:xfrm>
        </p:grpSpPr>
        <p:sp>
          <p:nvSpPr>
            <p:cNvPr id="10" name="Freeform 668"/>
            <p:cNvSpPr/>
            <p:nvPr/>
          </p:nvSpPr>
          <p:spPr>
            <a:xfrm rot="5400000">
              <a:off x="8805602" y="2585762"/>
              <a:ext cx="1904924" cy="540590"/>
            </a:xfrm>
            <a:custGeom>
              <a:avLst/>
              <a:gdLst/>
              <a:ahLst/>
              <a:cxnLst>
                <a:cxn ang="0">
                  <a:pos x="1837917" y="375004"/>
                </a:cxn>
                <a:cxn ang="0">
                  <a:pos x="1857062" y="360393"/>
                </a:cxn>
                <a:cxn ang="0">
                  <a:pos x="1857062" y="345783"/>
                </a:cxn>
                <a:cxn ang="0">
                  <a:pos x="1900138" y="326302"/>
                </a:cxn>
                <a:cxn ang="0">
                  <a:pos x="1866634" y="301951"/>
                </a:cxn>
                <a:cxn ang="0">
                  <a:pos x="1857062" y="287341"/>
                </a:cxn>
                <a:cxn ang="0">
                  <a:pos x="1857062" y="272730"/>
                </a:cxn>
                <a:cxn ang="0">
                  <a:pos x="1842703" y="262990"/>
                </a:cxn>
                <a:cxn ang="0">
                  <a:pos x="1852275" y="248379"/>
                </a:cxn>
                <a:cxn ang="0">
                  <a:pos x="1861848" y="233769"/>
                </a:cxn>
                <a:cxn ang="0">
                  <a:pos x="1837917" y="224028"/>
                </a:cxn>
                <a:cxn ang="0">
                  <a:pos x="1809199" y="204548"/>
                </a:cxn>
                <a:cxn ang="0">
                  <a:pos x="1842703" y="194807"/>
                </a:cxn>
                <a:cxn ang="0">
                  <a:pos x="1809199" y="180197"/>
                </a:cxn>
                <a:cxn ang="0">
                  <a:pos x="1809199" y="165586"/>
                </a:cxn>
                <a:cxn ang="0">
                  <a:pos x="1785268" y="155846"/>
                </a:cxn>
                <a:cxn ang="0">
                  <a:pos x="1766123" y="136365"/>
                </a:cxn>
                <a:cxn ang="0">
                  <a:pos x="1675184" y="112014"/>
                </a:cxn>
                <a:cxn ang="0">
                  <a:pos x="1713474" y="92533"/>
                </a:cxn>
                <a:cxn ang="0">
                  <a:pos x="1244423" y="53572"/>
                </a:cxn>
                <a:cxn ang="0">
                  <a:pos x="1550742" y="48702"/>
                </a:cxn>
                <a:cxn ang="0">
                  <a:pos x="1455017" y="29221"/>
                </a:cxn>
                <a:cxn ang="0">
                  <a:pos x="847165" y="4870"/>
                </a:cxn>
                <a:cxn ang="0">
                  <a:pos x="86152" y="53572"/>
                </a:cxn>
                <a:cxn ang="0">
                  <a:pos x="76580" y="82793"/>
                </a:cxn>
                <a:cxn ang="0">
                  <a:pos x="100511" y="97404"/>
                </a:cxn>
                <a:cxn ang="0">
                  <a:pos x="71794" y="126625"/>
                </a:cxn>
                <a:cxn ang="0">
                  <a:pos x="57435" y="253249"/>
                </a:cxn>
                <a:cxn ang="0">
                  <a:pos x="38290" y="399355"/>
                </a:cxn>
                <a:cxn ang="0">
                  <a:pos x="540845" y="540590"/>
                </a:cxn>
                <a:cxn ang="0">
                  <a:pos x="1584246" y="506499"/>
                </a:cxn>
                <a:cxn ang="0">
                  <a:pos x="1766123" y="443186"/>
                </a:cxn>
                <a:cxn ang="0">
                  <a:pos x="1842703" y="418835"/>
                </a:cxn>
                <a:cxn ang="0">
                  <a:pos x="1861848" y="399355"/>
                </a:cxn>
              </a:cxnLst>
              <a:rect l="0" t="0" r="0" b="0"/>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rgbClr val="6BA6AB"/>
            </a:solidFill>
            <a:ln w="9525">
              <a:noFill/>
            </a:ln>
          </p:spPr>
          <p:txBody>
            <a:bodyPr/>
            <a:lstStyle/>
            <a:p>
              <a:endParaRPr lang="zh-CN" altLang="en-US"/>
            </a:p>
          </p:txBody>
        </p:sp>
        <p:sp>
          <p:nvSpPr>
            <p:cNvPr id="11" name="文本框 30"/>
            <p:cNvSpPr txBox="1"/>
            <p:nvPr/>
          </p:nvSpPr>
          <p:spPr>
            <a:xfrm>
              <a:off x="9592324" y="2332298"/>
              <a:ext cx="331478" cy="1047497"/>
            </a:xfrm>
            <a:prstGeom prst="rect">
              <a:avLst/>
            </a:prstGeom>
            <a:noFill/>
            <a:ln w="9525">
              <a:noFill/>
            </a:ln>
          </p:spPr>
          <p:txBody>
            <a:bodyPr vert="eaVert" wrap="none" anchor="ctr">
              <a:spAutoFit/>
            </a:bodyPr>
            <a:lstStyle/>
            <a:p>
              <a:pPr algn="ctr"/>
              <a:r>
                <a:rPr lang="zh-CN" altLang="en-US" sz="2400" dirty="0" smtClean="0">
                  <a:solidFill>
                    <a:schemeClr val="bg1"/>
                  </a:solidFill>
                  <a:latin typeface="汉仪全唐诗简" panose="00020600040101010101" pitchFamily="18" charset="-122"/>
                  <a:ea typeface="汉仪全唐诗简" panose="00020600040101010101" pitchFamily="18" charset="-122"/>
                </a:rPr>
                <a:t>宠物百科</a:t>
              </a:r>
              <a:endParaRPr lang="zh-CN" altLang="en-US" sz="2400" dirty="0">
                <a:solidFill>
                  <a:schemeClr val="bg1"/>
                </a:solidFill>
                <a:latin typeface="汉仪全唐诗简" panose="00020600040101010101" pitchFamily="18" charset="-122"/>
                <a:ea typeface="汉仪全唐诗简" panose="00020600040101010101" pitchFamily="18" charset="-122"/>
              </a:endParaRPr>
            </a:p>
          </p:txBody>
        </p:sp>
      </p:grpSp>
    </p:spTree>
    <p:extLst>
      <p:ext uri="{BB962C8B-B14F-4D97-AF65-F5344CB8AC3E}">
        <p14:creationId xmlns:p14="http://schemas.microsoft.com/office/powerpoint/2010/main" val="60926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6241" t="21901" r="5908" b="13771"/>
          <a:stretch>
            <a:fillRect/>
          </a:stretch>
        </p:blipFill>
        <p:spPr>
          <a:xfrm>
            <a:off x="454956" y="3627637"/>
            <a:ext cx="3791627" cy="2776383"/>
          </a:xfrm>
          <a:custGeom>
            <a:avLst/>
            <a:gdLst>
              <a:gd name="connsiteX0" fmla="*/ 0 w 5577840"/>
              <a:gd name="connsiteY0" fmla="*/ 0 h 4084320"/>
              <a:gd name="connsiteX1" fmla="*/ 5577840 w 5577840"/>
              <a:gd name="connsiteY1" fmla="*/ 0 h 4084320"/>
              <a:gd name="connsiteX2" fmla="*/ 5577840 w 5577840"/>
              <a:gd name="connsiteY2" fmla="*/ 3413760 h 4084320"/>
              <a:gd name="connsiteX3" fmla="*/ 3718560 w 5577840"/>
              <a:gd name="connsiteY3" fmla="*/ 3413760 h 4084320"/>
              <a:gd name="connsiteX4" fmla="*/ 3718560 w 5577840"/>
              <a:gd name="connsiteY4" fmla="*/ 4084320 h 4084320"/>
              <a:gd name="connsiteX5" fmla="*/ 0 w 5577840"/>
              <a:gd name="connsiteY5" fmla="*/ 4084320 h 408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7840" h="4084320">
                <a:moveTo>
                  <a:pt x="0" y="0"/>
                </a:moveTo>
                <a:lnTo>
                  <a:pt x="5577840" y="0"/>
                </a:lnTo>
                <a:lnTo>
                  <a:pt x="5577840" y="3413760"/>
                </a:lnTo>
                <a:lnTo>
                  <a:pt x="3718560" y="3413760"/>
                </a:lnTo>
                <a:lnTo>
                  <a:pt x="3718560" y="4084320"/>
                </a:lnTo>
                <a:lnTo>
                  <a:pt x="0" y="4084320"/>
                </a:lnTo>
                <a:close/>
              </a:path>
            </a:pathLst>
          </a:custGeom>
          <a:effectLst>
            <a:outerShdw blurRad="50800" dist="88900" dir="2700000" algn="tl" rotWithShape="0">
              <a:srgbClr val="629096">
                <a:alpha val="40000"/>
              </a:srgbClr>
            </a:outerShdw>
          </a:effectLst>
        </p:spPr>
      </p:pic>
      <p:sp>
        <p:nvSpPr>
          <p:cNvPr id="2" name="矩形 1"/>
          <p:cNvSpPr/>
          <p:nvPr/>
        </p:nvSpPr>
        <p:spPr>
          <a:xfrm>
            <a:off x="5180965" y="65198"/>
            <a:ext cx="2033905" cy="889000"/>
          </a:xfrm>
          <a:prstGeom prst="rect">
            <a:avLst/>
          </a:prstGeom>
          <a:solidFill>
            <a:srgbClr val="4C7F6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000" b="1" spc="300" dirty="0">
                <a:solidFill>
                  <a:srgbClr val="1B4E50"/>
                </a:solidFill>
                <a:latin typeface="创艺简中圆" charset="0"/>
                <a:ea typeface="创艺简中圆" charset="0"/>
              </a:rPr>
              <a:t>活动图</a:t>
            </a:r>
          </a:p>
        </p:txBody>
      </p:sp>
      <p:pic>
        <p:nvPicPr>
          <p:cNvPr id="8" name="图片 7"/>
          <p:cNvPicPr/>
          <p:nvPr/>
        </p:nvPicPr>
        <p:blipFill>
          <a:blip r:embed="rId3"/>
          <a:stretch>
            <a:fillRect/>
          </a:stretch>
        </p:blipFill>
        <p:spPr>
          <a:xfrm>
            <a:off x="4551044" y="1399222"/>
            <a:ext cx="7082156" cy="4417378"/>
          </a:xfrm>
          <a:prstGeom prst="rect">
            <a:avLst/>
          </a:prstGeom>
        </p:spPr>
      </p:pic>
      <p:grpSp>
        <p:nvGrpSpPr>
          <p:cNvPr id="6" name="组合 28"/>
          <p:cNvGrpSpPr/>
          <p:nvPr/>
        </p:nvGrpSpPr>
        <p:grpSpPr>
          <a:xfrm>
            <a:off x="2680968" y="1399222"/>
            <a:ext cx="925831" cy="2406739"/>
            <a:chOff x="9481084" y="1903595"/>
            <a:chExt cx="553959" cy="1904924"/>
          </a:xfrm>
        </p:grpSpPr>
        <p:sp>
          <p:nvSpPr>
            <p:cNvPr id="9" name="Freeform 668"/>
            <p:cNvSpPr/>
            <p:nvPr/>
          </p:nvSpPr>
          <p:spPr>
            <a:xfrm rot="5400000">
              <a:off x="8805602" y="2585762"/>
              <a:ext cx="1904924" cy="540590"/>
            </a:xfrm>
            <a:custGeom>
              <a:avLst/>
              <a:gdLst/>
              <a:ahLst/>
              <a:cxnLst>
                <a:cxn ang="0">
                  <a:pos x="1837917" y="375004"/>
                </a:cxn>
                <a:cxn ang="0">
                  <a:pos x="1857062" y="360393"/>
                </a:cxn>
                <a:cxn ang="0">
                  <a:pos x="1857062" y="345783"/>
                </a:cxn>
                <a:cxn ang="0">
                  <a:pos x="1900138" y="326302"/>
                </a:cxn>
                <a:cxn ang="0">
                  <a:pos x="1866634" y="301951"/>
                </a:cxn>
                <a:cxn ang="0">
                  <a:pos x="1857062" y="287341"/>
                </a:cxn>
                <a:cxn ang="0">
                  <a:pos x="1857062" y="272730"/>
                </a:cxn>
                <a:cxn ang="0">
                  <a:pos x="1842703" y="262990"/>
                </a:cxn>
                <a:cxn ang="0">
                  <a:pos x="1852275" y="248379"/>
                </a:cxn>
                <a:cxn ang="0">
                  <a:pos x="1861848" y="233769"/>
                </a:cxn>
                <a:cxn ang="0">
                  <a:pos x="1837917" y="224028"/>
                </a:cxn>
                <a:cxn ang="0">
                  <a:pos x="1809199" y="204548"/>
                </a:cxn>
                <a:cxn ang="0">
                  <a:pos x="1842703" y="194807"/>
                </a:cxn>
                <a:cxn ang="0">
                  <a:pos x="1809199" y="180197"/>
                </a:cxn>
                <a:cxn ang="0">
                  <a:pos x="1809199" y="165586"/>
                </a:cxn>
                <a:cxn ang="0">
                  <a:pos x="1785268" y="155846"/>
                </a:cxn>
                <a:cxn ang="0">
                  <a:pos x="1766123" y="136365"/>
                </a:cxn>
                <a:cxn ang="0">
                  <a:pos x="1675184" y="112014"/>
                </a:cxn>
                <a:cxn ang="0">
                  <a:pos x="1713474" y="92533"/>
                </a:cxn>
                <a:cxn ang="0">
                  <a:pos x="1244423" y="53572"/>
                </a:cxn>
                <a:cxn ang="0">
                  <a:pos x="1550742" y="48702"/>
                </a:cxn>
                <a:cxn ang="0">
                  <a:pos x="1455017" y="29221"/>
                </a:cxn>
                <a:cxn ang="0">
                  <a:pos x="847165" y="4870"/>
                </a:cxn>
                <a:cxn ang="0">
                  <a:pos x="86152" y="53572"/>
                </a:cxn>
                <a:cxn ang="0">
                  <a:pos x="76580" y="82793"/>
                </a:cxn>
                <a:cxn ang="0">
                  <a:pos x="100511" y="97404"/>
                </a:cxn>
                <a:cxn ang="0">
                  <a:pos x="71794" y="126625"/>
                </a:cxn>
                <a:cxn ang="0">
                  <a:pos x="57435" y="253249"/>
                </a:cxn>
                <a:cxn ang="0">
                  <a:pos x="38290" y="399355"/>
                </a:cxn>
                <a:cxn ang="0">
                  <a:pos x="540845" y="540590"/>
                </a:cxn>
                <a:cxn ang="0">
                  <a:pos x="1584246" y="506499"/>
                </a:cxn>
                <a:cxn ang="0">
                  <a:pos x="1766123" y="443186"/>
                </a:cxn>
                <a:cxn ang="0">
                  <a:pos x="1842703" y="418835"/>
                </a:cxn>
                <a:cxn ang="0">
                  <a:pos x="1861848" y="399355"/>
                </a:cxn>
              </a:cxnLst>
              <a:rect l="0" t="0" r="0" b="0"/>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rgbClr val="6BA6AB"/>
            </a:solidFill>
            <a:ln w="9525">
              <a:noFill/>
            </a:ln>
          </p:spPr>
          <p:txBody>
            <a:bodyPr/>
            <a:lstStyle/>
            <a:p>
              <a:endParaRPr lang="zh-CN" altLang="en-US"/>
            </a:p>
          </p:txBody>
        </p:sp>
        <p:sp>
          <p:nvSpPr>
            <p:cNvPr id="10" name="文本框 30"/>
            <p:cNvSpPr txBox="1"/>
            <p:nvPr/>
          </p:nvSpPr>
          <p:spPr>
            <a:xfrm>
              <a:off x="9481084" y="2194354"/>
              <a:ext cx="553959" cy="1323386"/>
            </a:xfrm>
            <a:prstGeom prst="rect">
              <a:avLst/>
            </a:prstGeom>
            <a:noFill/>
            <a:ln w="9525">
              <a:noFill/>
            </a:ln>
          </p:spPr>
          <p:txBody>
            <a:bodyPr vert="eaVert" wrap="none" anchor="ctr">
              <a:spAutoFit/>
            </a:bodyPr>
            <a:lstStyle/>
            <a:p>
              <a:pPr algn="ctr"/>
              <a:r>
                <a:rPr lang="zh-CN" altLang="en-US" sz="2400" dirty="0" smtClean="0">
                  <a:solidFill>
                    <a:schemeClr val="bg1"/>
                  </a:solidFill>
                  <a:latin typeface="汉仪全唐诗简" panose="00020600040101010101" pitchFamily="18" charset="-122"/>
                  <a:ea typeface="汉仪全唐诗简" panose="00020600040101010101" pitchFamily="18" charset="-122"/>
                </a:rPr>
                <a:t>宠物管理</a:t>
              </a:r>
              <a:endParaRPr lang="zh-CN" altLang="en-US" sz="2400" dirty="0">
                <a:solidFill>
                  <a:schemeClr val="bg1"/>
                </a:solidFill>
                <a:latin typeface="汉仪全唐诗简" panose="00020600040101010101" pitchFamily="18" charset="-122"/>
                <a:ea typeface="汉仪全唐诗简" panose="00020600040101010101" pitchFamily="18" charset="-122"/>
              </a:endParaRPr>
            </a:p>
          </p:txBody>
        </p:sp>
      </p:grpSp>
    </p:spTree>
    <p:extLst>
      <p:ext uri="{BB962C8B-B14F-4D97-AF65-F5344CB8AC3E}">
        <p14:creationId xmlns:p14="http://schemas.microsoft.com/office/powerpoint/2010/main" val="71322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6241" t="21901" r="5908" b="13771"/>
          <a:stretch>
            <a:fillRect/>
          </a:stretch>
        </p:blipFill>
        <p:spPr>
          <a:xfrm>
            <a:off x="454956" y="3627637"/>
            <a:ext cx="3791627" cy="2776383"/>
          </a:xfrm>
          <a:custGeom>
            <a:avLst/>
            <a:gdLst>
              <a:gd name="connsiteX0" fmla="*/ 0 w 5577840"/>
              <a:gd name="connsiteY0" fmla="*/ 0 h 4084320"/>
              <a:gd name="connsiteX1" fmla="*/ 5577840 w 5577840"/>
              <a:gd name="connsiteY1" fmla="*/ 0 h 4084320"/>
              <a:gd name="connsiteX2" fmla="*/ 5577840 w 5577840"/>
              <a:gd name="connsiteY2" fmla="*/ 3413760 h 4084320"/>
              <a:gd name="connsiteX3" fmla="*/ 3718560 w 5577840"/>
              <a:gd name="connsiteY3" fmla="*/ 3413760 h 4084320"/>
              <a:gd name="connsiteX4" fmla="*/ 3718560 w 5577840"/>
              <a:gd name="connsiteY4" fmla="*/ 4084320 h 4084320"/>
              <a:gd name="connsiteX5" fmla="*/ 0 w 5577840"/>
              <a:gd name="connsiteY5" fmla="*/ 4084320 h 408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7840" h="4084320">
                <a:moveTo>
                  <a:pt x="0" y="0"/>
                </a:moveTo>
                <a:lnTo>
                  <a:pt x="5577840" y="0"/>
                </a:lnTo>
                <a:lnTo>
                  <a:pt x="5577840" y="3413760"/>
                </a:lnTo>
                <a:lnTo>
                  <a:pt x="3718560" y="3413760"/>
                </a:lnTo>
                <a:lnTo>
                  <a:pt x="3718560" y="4084320"/>
                </a:lnTo>
                <a:lnTo>
                  <a:pt x="0" y="4084320"/>
                </a:lnTo>
                <a:close/>
              </a:path>
            </a:pathLst>
          </a:custGeom>
          <a:effectLst>
            <a:outerShdw blurRad="50800" dist="88900" dir="2700000" algn="tl" rotWithShape="0">
              <a:srgbClr val="629096">
                <a:alpha val="40000"/>
              </a:srgbClr>
            </a:outerShdw>
          </a:effectLst>
        </p:spPr>
      </p:pic>
      <p:sp>
        <p:nvSpPr>
          <p:cNvPr id="2" name="矩形 1"/>
          <p:cNvSpPr/>
          <p:nvPr/>
        </p:nvSpPr>
        <p:spPr>
          <a:xfrm>
            <a:off x="5180965" y="65198"/>
            <a:ext cx="2033905" cy="889000"/>
          </a:xfrm>
          <a:prstGeom prst="rect">
            <a:avLst/>
          </a:prstGeom>
          <a:solidFill>
            <a:srgbClr val="4C7F6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000" b="1" spc="300" dirty="0">
                <a:solidFill>
                  <a:srgbClr val="1B4E50"/>
                </a:solidFill>
                <a:latin typeface="创艺简中圆" charset="0"/>
                <a:ea typeface="创艺简中圆" charset="0"/>
              </a:rPr>
              <a:t>活动图</a:t>
            </a:r>
          </a:p>
        </p:txBody>
      </p:sp>
      <p:grpSp>
        <p:nvGrpSpPr>
          <p:cNvPr id="6" name="组合 28"/>
          <p:cNvGrpSpPr/>
          <p:nvPr/>
        </p:nvGrpSpPr>
        <p:grpSpPr>
          <a:xfrm>
            <a:off x="2692133" y="1399222"/>
            <a:ext cx="903487" cy="2406739"/>
            <a:chOff x="9487769" y="1903595"/>
            <a:chExt cx="540590" cy="1904924"/>
          </a:xfrm>
        </p:grpSpPr>
        <p:sp>
          <p:nvSpPr>
            <p:cNvPr id="9" name="Freeform 668"/>
            <p:cNvSpPr/>
            <p:nvPr/>
          </p:nvSpPr>
          <p:spPr>
            <a:xfrm rot="5400000">
              <a:off x="8805602" y="2585762"/>
              <a:ext cx="1904924" cy="540590"/>
            </a:xfrm>
            <a:custGeom>
              <a:avLst/>
              <a:gdLst/>
              <a:ahLst/>
              <a:cxnLst>
                <a:cxn ang="0">
                  <a:pos x="1837917" y="375004"/>
                </a:cxn>
                <a:cxn ang="0">
                  <a:pos x="1857062" y="360393"/>
                </a:cxn>
                <a:cxn ang="0">
                  <a:pos x="1857062" y="345783"/>
                </a:cxn>
                <a:cxn ang="0">
                  <a:pos x="1900138" y="326302"/>
                </a:cxn>
                <a:cxn ang="0">
                  <a:pos x="1866634" y="301951"/>
                </a:cxn>
                <a:cxn ang="0">
                  <a:pos x="1857062" y="287341"/>
                </a:cxn>
                <a:cxn ang="0">
                  <a:pos x="1857062" y="272730"/>
                </a:cxn>
                <a:cxn ang="0">
                  <a:pos x="1842703" y="262990"/>
                </a:cxn>
                <a:cxn ang="0">
                  <a:pos x="1852275" y="248379"/>
                </a:cxn>
                <a:cxn ang="0">
                  <a:pos x="1861848" y="233769"/>
                </a:cxn>
                <a:cxn ang="0">
                  <a:pos x="1837917" y="224028"/>
                </a:cxn>
                <a:cxn ang="0">
                  <a:pos x="1809199" y="204548"/>
                </a:cxn>
                <a:cxn ang="0">
                  <a:pos x="1842703" y="194807"/>
                </a:cxn>
                <a:cxn ang="0">
                  <a:pos x="1809199" y="180197"/>
                </a:cxn>
                <a:cxn ang="0">
                  <a:pos x="1809199" y="165586"/>
                </a:cxn>
                <a:cxn ang="0">
                  <a:pos x="1785268" y="155846"/>
                </a:cxn>
                <a:cxn ang="0">
                  <a:pos x="1766123" y="136365"/>
                </a:cxn>
                <a:cxn ang="0">
                  <a:pos x="1675184" y="112014"/>
                </a:cxn>
                <a:cxn ang="0">
                  <a:pos x="1713474" y="92533"/>
                </a:cxn>
                <a:cxn ang="0">
                  <a:pos x="1244423" y="53572"/>
                </a:cxn>
                <a:cxn ang="0">
                  <a:pos x="1550742" y="48702"/>
                </a:cxn>
                <a:cxn ang="0">
                  <a:pos x="1455017" y="29221"/>
                </a:cxn>
                <a:cxn ang="0">
                  <a:pos x="847165" y="4870"/>
                </a:cxn>
                <a:cxn ang="0">
                  <a:pos x="86152" y="53572"/>
                </a:cxn>
                <a:cxn ang="0">
                  <a:pos x="76580" y="82793"/>
                </a:cxn>
                <a:cxn ang="0">
                  <a:pos x="100511" y="97404"/>
                </a:cxn>
                <a:cxn ang="0">
                  <a:pos x="71794" y="126625"/>
                </a:cxn>
                <a:cxn ang="0">
                  <a:pos x="57435" y="253249"/>
                </a:cxn>
                <a:cxn ang="0">
                  <a:pos x="38290" y="399355"/>
                </a:cxn>
                <a:cxn ang="0">
                  <a:pos x="540845" y="540590"/>
                </a:cxn>
                <a:cxn ang="0">
                  <a:pos x="1584246" y="506499"/>
                </a:cxn>
                <a:cxn ang="0">
                  <a:pos x="1766123" y="443186"/>
                </a:cxn>
                <a:cxn ang="0">
                  <a:pos x="1842703" y="418835"/>
                </a:cxn>
                <a:cxn ang="0">
                  <a:pos x="1861848" y="399355"/>
                </a:cxn>
              </a:cxnLst>
              <a:rect l="0" t="0" r="0" b="0"/>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rgbClr val="6BA6AB"/>
            </a:solidFill>
            <a:ln w="9525">
              <a:noFill/>
            </a:ln>
          </p:spPr>
          <p:txBody>
            <a:bodyPr/>
            <a:lstStyle/>
            <a:p>
              <a:endParaRPr lang="zh-CN" altLang="en-US"/>
            </a:p>
          </p:txBody>
        </p:sp>
        <p:sp>
          <p:nvSpPr>
            <p:cNvPr id="10" name="文本框 30"/>
            <p:cNvSpPr txBox="1"/>
            <p:nvPr/>
          </p:nvSpPr>
          <p:spPr>
            <a:xfrm>
              <a:off x="9592324" y="2332298"/>
              <a:ext cx="331478" cy="1047497"/>
            </a:xfrm>
            <a:prstGeom prst="rect">
              <a:avLst/>
            </a:prstGeom>
            <a:noFill/>
            <a:ln w="9525">
              <a:noFill/>
            </a:ln>
          </p:spPr>
          <p:txBody>
            <a:bodyPr vert="eaVert" wrap="none" anchor="ctr">
              <a:spAutoFit/>
            </a:bodyPr>
            <a:lstStyle/>
            <a:p>
              <a:pPr algn="ctr"/>
              <a:r>
                <a:rPr lang="zh-CN" altLang="en-US" sz="2400" dirty="0" smtClean="0">
                  <a:solidFill>
                    <a:schemeClr val="bg1"/>
                  </a:solidFill>
                  <a:latin typeface="汉仪全唐诗简" panose="00020600040101010101" pitchFamily="18" charset="-122"/>
                  <a:ea typeface="汉仪全唐诗简" panose="00020600040101010101" pitchFamily="18" charset="-122"/>
                </a:rPr>
                <a:t>启示管理</a:t>
              </a:r>
              <a:endParaRPr lang="zh-CN" altLang="en-US" sz="2400" dirty="0">
                <a:solidFill>
                  <a:schemeClr val="bg1"/>
                </a:solidFill>
                <a:latin typeface="汉仪全唐诗简" panose="00020600040101010101" pitchFamily="18" charset="-122"/>
                <a:ea typeface="汉仪全唐诗简" panose="00020600040101010101" pitchFamily="18" charset="-122"/>
              </a:endParaRPr>
            </a:p>
          </p:txBody>
        </p:sp>
      </p:grpSp>
      <p:pic>
        <p:nvPicPr>
          <p:cNvPr id="11" name="图片 10"/>
          <p:cNvPicPr/>
          <p:nvPr/>
        </p:nvPicPr>
        <p:blipFill>
          <a:blip r:embed="rId3"/>
          <a:stretch>
            <a:fillRect/>
          </a:stretch>
        </p:blipFill>
        <p:spPr>
          <a:xfrm>
            <a:off x="4421326" y="1762068"/>
            <a:ext cx="6995974" cy="4257731"/>
          </a:xfrm>
          <a:prstGeom prst="rect">
            <a:avLst/>
          </a:prstGeom>
        </p:spPr>
      </p:pic>
    </p:spTree>
    <p:extLst>
      <p:ext uri="{BB962C8B-B14F-4D97-AF65-F5344CB8AC3E}">
        <p14:creationId xmlns:p14="http://schemas.microsoft.com/office/powerpoint/2010/main" val="94217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0965" y="65198"/>
            <a:ext cx="2033905" cy="889000"/>
          </a:xfrm>
          <a:prstGeom prst="rect">
            <a:avLst/>
          </a:prstGeom>
          <a:solidFill>
            <a:srgbClr val="4C7F6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000" b="1" spc="300" dirty="0">
                <a:solidFill>
                  <a:srgbClr val="1B4E50"/>
                </a:solidFill>
                <a:latin typeface="创艺简中圆" charset="0"/>
                <a:ea typeface="创艺简中圆" charset="0"/>
              </a:rPr>
              <a:t>活动图</a:t>
            </a:r>
          </a:p>
        </p:txBody>
      </p:sp>
      <p:grpSp>
        <p:nvGrpSpPr>
          <p:cNvPr id="6" name="组合 28"/>
          <p:cNvGrpSpPr/>
          <p:nvPr/>
        </p:nvGrpSpPr>
        <p:grpSpPr>
          <a:xfrm>
            <a:off x="7866063" y="1660468"/>
            <a:ext cx="903487" cy="2406739"/>
            <a:chOff x="9487769" y="1903595"/>
            <a:chExt cx="540590" cy="1904924"/>
          </a:xfrm>
        </p:grpSpPr>
        <p:sp>
          <p:nvSpPr>
            <p:cNvPr id="9" name="Freeform 668"/>
            <p:cNvSpPr/>
            <p:nvPr/>
          </p:nvSpPr>
          <p:spPr>
            <a:xfrm rot="5400000">
              <a:off x="8805602" y="2585762"/>
              <a:ext cx="1904924" cy="540590"/>
            </a:xfrm>
            <a:custGeom>
              <a:avLst/>
              <a:gdLst/>
              <a:ahLst/>
              <a:cxnLst>
                <a:cxn ang="0">
                  <a:pos x="1837917" y="375004"/>
                </a:cxn>
                <a:cxn ang="0">
                  <a:pos x="1857062" y="360393"/>
                </a:cxn>
                <a:cxn ang="0">
                  <a:pos x="1857062" y="345783"/>
                </a:cxn>
                <a:cxn ang="0">
                  <a:pos x="1900138" y="326302"/>
                </a:cxn>
                <a:cxn ang="0">
                  <a:pos x="1866634" y="301951"/>
                </a:cxn>
                <a:cxn ang="0">
                  <a:pos x="1857062" y="287341"/>
                </a:cxn>
                <a:cxn ang="0">
                  <a:pos x="1857062" y="272730"/>
                </a:cxn>
                <a:cxn ang="0">
                  <a:pos x="1842703" y="262990"/>
                </a:cxn>
                <a:cxn ang="0">
                  <a:pos x="1852275" y="248379"/>
                </a:cxn>
                <a:cxn ang="0">
                  <a:pos x="1861848" y="233769"/>
                </a:cxn>
                <a:cxn ang="0">
                  <a:pos x="1837917" y="224028"/>
                </a:cxn>
                <a:cxn ang="0">
                  <a:pos x="1809199" y="204548"/>
                </a:cxn>
                <a:cxn ang="0">
                  <a:pos x="1842703" y="194807"/>
                </a:cxn>
                <a:cxn ang="0">
                  <a:pos x="1809199" y="180197"/>
                </a:cxn>
                <a:cxn ang="0">
                  <a:pos x="1809199" y="165586"/>
                </a:cxn>
                <a:cxn ang="0">
                  <a:pos x="1785268" y="155846"/>
                </a:cxn>
                <a:cxn ang="0">
                  <a:pos x="1766123" y="136365"/>
                </a:cxn>
                <a:cxn ang="0">
                  <a:pos x="1675184" y="112014"/>
                </a:cxn>
                <a:cxn ang="0">
                  <a:pos x="1713474" y="92533"/>
                </a:cxn>
                <a:cxn ang="0">
                  <a:pos x="1244423" y="53572"/>
                </a:cxn>
                <a:cxn ang="0">
                  <a:pos x="1550742" y="48702"/>
                </a:cxn>
                <a:cxn ang="0">
                  <a:pos x="1455017" y="29221"/>
                </a:cxn>
                <a:cxn ang="0">
                  <a:pos x="847165" y="4870"/>
                </a:cxn>
                <a:cxn ang="0">
                  <a:pos x="86152" y="53572"/>
                </a:cxn>
                <a:cxn ang="0">
                  <a:pos x="76580" y="82793"/>
                </a:cxn>
                <a:cxn ang="0">
                  <a:pos x="100511" y="97404"/>
                </a:cxn>
                <a:cxn ang="0">
                  <a:pos x="71794" y="126625"/>
                </a:cxn>
                <a:cxn ang="0">
                  <a:pos x="57435" y="253249"/>
                </a:cxn>
                <a:cxn ang="0">
                  <a:pos x="38290" y="399355"/>
                </a:cxn>
                <a:cxn ang="0">
                  <a:pos x="540845" y="540590"/>
                </a:cxn>
                <a:cxn ang="0">
                  <a:pos x="1584246" y="506499"/>
                </a:cxn>
                <a:cxn ang="0">
                  <a:pos x="1766123" y="443186"/>
                </a:cxn>
                <a:cxn ang="0">
                  <a:pos x="1842703" y="418835"/>
                </a:cxn>
                <a:cxn ang="0">
                  <a:pos x="1861848" y="399355"/>
                </a:cxn>
              </a:cxnLst>
              <a:rect l="0" t="0" r="0" b="0"/>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rgbClr val="6BA6AB"/>
            </a:solidFill>
            <a:ln w="9525">
              <a:noFill/>
            </a:ln>
          </p:spPr>
          <p:txBody>
            <a:bodyPr/>
            <a:lstStyle/>
            <a:p>
              <a:endParaRPr lang="zh-CN" altLang="en-US"/>
            </a:p>
          </p:txBody>
        </p:sp>
        <p:sp>
          <p:nvSpPr>
            <p:cNvPr id="10" name="文本框 30"/>
            <p:cNvSpPr txBox="1"/>
            <p:nvPr/>
          </p:nvSpPr>
          <p:spPr>
            <a:xfrm>
              <a:off x="9592324" y="2575900"/>
              <a:ext cx="331478" cy="560289"/>
            </a:xfrm>
            <a:prstGeom prst="rect">
              <a:avLst/>
            </a:prstGeom>
            <a:noFill/>
            <a:ln w="9525">
              <a:noFill/>
            </a:ln>
          </p:spPr>
          <p:txBody>
            <a:bodyPr vert="eaVert" wrap="none" anchor="ctr">
              <a:spAutoFit/>
            </a:bodyPr>
            <a:lstStyle/>
            <a:p>
              <a:pPr algn="ctr"/>
              <a:r>
                <a:rPr lang="zh-CN" altLang="en-US" sz="2400" dirty="0" smtClean="0">
                  <a:solidFill>
                    <a:schemeClr val="bg1"/>
                  </a:solidFill>
                  <a:latin typeface="汉仪全唐诗简" panose="00020600040101010101" pitchFamily="18" charset="-122"/>
                  <a:ea typeface="汉仪全唐诗简" panose="00020600040101010101" pitchFamily="18" charset="-122"/>
                </a:rPr>
                <a:t>留言</a:t>
              </a:r>
              <a:endParaRPr lang="zh-CN" altLang="en-US" sz="2400" dirty="0">
                <a:solidFill>
                  <a:schemeClr val="bg1"/>
                </a:solidFill>
                <a:latin typeface="汉仪全唐诗简" panose="00020600040101010101" pitchFamily="18" charset="-122"/>
                <a:ea typeface="汉仪全唐诗简" panose="00020600040101010101" pitchFamily="18" charset="-122"/>
              </a:endParaRPr>
            </a:p>
          </p:txBody>
        </p:sp>
      </p:grpSp>
      <p:pic>
        <p:nvPicPr>
          <p:cNvPr id="11" name="图片 10"/>
          <p:cNvPicPr/>
          <p:nvPr/>
        </p:nvPicPr>
        <p:blipFill>
          <a:blip r:embed="rId2"/>
          <a:stretch>
            <a:fillRect/>
          </a:stretch>
        </p:blipFill>
        <p:spPr>
          <a:xfrm>
            <a:off x="229663" y="1330199"/>
            <a:ext cx="7233055" cy="4499101"/>
          </a:xfrm>
          <a:prstGeom prst="rect">
            <a:avLst/>
          </a:prstGeom>
        </p:spPr>
      </p:pic>
      <p:pic>
        <p:nvPicPr>
          <p:cNvPr id="8" name="Picture 4" descr="____静守时光，以待流年。_____看..."/>
          <p:cNvPicPr>
            <a:picLocks noChangeAspect="1" noChangeArrowheads="1"/>
          </p:cNvPicPr>
          <p:nvPr/>
        </p:nvPicPr>
        <p:blipFill rotWithShape="1">
          <a:blip r:embed="rId3"/>
          <a:srcRect l="6365" t="29794" r="3344" b="8903"/>
          <a:stretch>
            <a:fillRect/>
          </a:stretch>
        </p:blipFill>
        <p:spPr bwMode="auto">
          <a:xfrm>
            <a:off x="7637463" y="2602576"/>
            <a:ext cx="4813300" cy="3846513"/>
          </a:xfrm>
          <a:prstGeom prst="rect">
            <a:avLst/>
          </a:prstGeom>
          <a:noFill/>
          <a:effectLst>
            <a:outerShdw blurRad="50800" dist="88900" dir="2700000" algn="tl" rotWithShape="0">
              <a:srgbClr val="629096">
                <a:alpha val="4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5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0965" y="65198"/>
            <a:ext cx="2033905" cy="889000"/>
          </a:xfrm>
          <a:prstGeom prst="rect">
            <a:avLst/>
          </a:prstGeom>
          <a:solidFill>
            <a:srgbClr val="4C7F6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000" b="1" spc="300" dirty="0">
                <a:solidFill>
                  <a:srgbClr val="1B4E50"/>
                </a:solidFill>
                <a:latin typeface="创艺简中圆" charset="0"/>
                <a:ea typeface="创艺简中圆" charset="0"/>
              </a:rPr>
              <a:t>活动图</a:t>
            </a:r>
          </a:p>
        </p:txBody>
      </p:sp>
      <p:grpSp>
        <p:nvGrpSpPr>
          <p:cNvPr id="6" name="组合 28"/>
          <p:cNvGrpSpPr/>
          <p:nvPr/>
        </p:nvGrpSpPr>
        <p:grpSpPr>
          <a:xfrm>
            <a:off x="7866063" y="733368"/>
            <a:ext cx="903487" cy="2406739"/>
            <a:chOff x="9487769" y="1903595"/>
            <a:chExt cx="540590" cy="1904924"/>
          </a:xfrm>
        </p:grpSpPr>
        <p:sp>
          <p:nvSpPr>
            <p:cNvPr id="9" name="Freeform 668"/>
            <p:cNvSpPr/>
            <p:nvPr/>
          </p:nvSpPr>
          <p:spPr>
            <a:xfrm rot="5400000">
              <a:off x="8805602" y="2585762"/>
              <a:ext cx="1904924" cy="540590"/>
            </a:xfrm>
            <a:custGeom>
              <a:avLst/>
              <a:gdLst/>
              <a:ahLst/>
              <a:cxnLst>
                <a:cxn ang="0">
                  <a:pos x="1837917" y="375004"/>
                </a:cxn>
                <a:cxn ang="0">
                  <a:pos x="1857062" y="360393"/>
                </a:cxn>
                <a:cxn ang="0">
                  <a:pos x="1857062" y="345783"/>
                </a:cxn>
                <a:cxn ang="0">
                  <a:pos x="1900138" y="326302"/>
                </a:cxn>
                <a:cxn ang="0">
                  <a:pos x="1866634" y="301951"/>
                </a:cxn>
                <a:cxn ang="0">
                  <a:pos x="1857062" y="287341"/>
                </a:cxn>
                <a:cxn ang="0">
                  <a:pos x="1857062" y="272730"/>
                </a:cxn>
                <a:cxn ang="0">
                  <a:pos x="1842703" y="262990"/>
                </a:cxn>
                <a:cxn ang="0">
                  <a:pos x="1852275" y="248379"/>
                </a:cxn>
                <a:cxn ang="0">
                  <a:pos x="1861848" y="233769"/>
                </a:cxn>
                <a:cxn ang="0">
                  <a:pos x="1837917" y="224028"/>
                </a:cxn>
                <a:cxn ang="0">
                  <a:pos x="1809199" y="204548"/>
                </a:cxn>
                <a:cxn ang="0">
                  <a:pos x="1842703" y="194807"/>
                </a:cxn>
                <a:cxn ang="0">
                  <a:pos x="1809199" y="180197"/>
                </a:cxn>
                <a:cxn ang="0">
                  <a:pos x="1809199" y="165586"/>
                </a:cxn>
                <a:cxn ang="0">
                  <a:pos x="1785268" y="155846"/>
                </a:cxn>
                <a:cxn ang="0">
                  <a:pos x="1766123" y="136365"/>
                </a:cxn>
                <a:cxn ang="0">
                  <a:pos x="1675184" y="112014"/>
                </a:cxn>
                <a:cxn ang="0">
                  <a:pos x="1713474" y="92533"/>
                </a:cxn>
                <a:cxn ang="0">
                  <a:pos x="1244423" y="53572"/>
                </a:cxn>
                <a:cxn ang="0">
                  <a:pos x="1550742" y="48702"/>
                </a:cxn>
                <a:cxn ang="0">
                  <a:pos x="1455017" y="29221"/>
                </a:cxn>
                <a:cxn ang="0">
                  <a:pos x="847165" y="4870"/>
                </a:cxn>
                <a:cxn ang="0">
                  <a:pos x="86152" y="53572"/>
                </a:cxn>
                <a:cxn ang="0">
                  <a:pos x="76580" y="82793"/>
                </a:cxn>
                <a:cxn ang="0">
                  <a:pos x="100511" y="97404"/>
                </a:cxn>
                <a:cxn ang="0">
                  <a:pos x="71794" y="126625"/>
                </a:cxn>
                <a:cxn ang="0">
                  <a:pos x="57435" y="253249"/>
                </a:cxn>
                <a:cxn ang="0">
                  <a:pos x="38290" y="399355"/>
                </a:cxn>
                <a:cxn ang="0">
                  <a:pos x="540845" y="540590"/>
                </a:cxn>
                <a:cxn ang="0">
                  <a:pos x="1584246" y="506499"/>
                </a:cxn>
                <a:cxn ang="0">
                  <a:pos x="1766123" y="443186"/>
                </a:cxn>
                <a:cxn ang="0">
                  <a:pos x="1842703" y="418835"/>
                </a:cxn>
                <a:cxn ang="0">
                  <a:pos x="1861848" y="399355"/>
                </a:cxn>
              </a:cxnLst>
              <a:rect l="0" t="0" r="0" b="0"/>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rgbClr val="6BA6AB"/>
            </a:solidFill>
            <a:ln w="9525">
              <a:noFill/>
            </a:ln>
          </p:spPr>
          <p:txBody>
            <a:bodyPr/>
            <a:lstStyle/>
            <a:p>
              <a:endParaRPr lang="zh-CN" altLang="en-US"/>
            </a:p>
          </p:txBody>
        </p:sp>
        <p:sp>
          <p:nvSpPr>
            <p:cNvPr id="10" name="文本框 30"/>
            <p:cNvSpPr txBox="1"/>
            <p:nvPr/>
          </p:nvSpPr>
          <p:spPr>
            <a:xfrm>
              <a:off x="9592324" y="2332298"/>
              <a:ext cx="331478" cy="1047497"/>
            </a:xfrm>
            <a:prstGeom prst="rect">
              <a:avLst/>
            </a:prstGeom>
            <a:noFill/>
            <a:ln w="9525">
              <a:noFill/>
            </a:ln>
          </p:spPr>
          <p:txBody>
            <a:bodyPr vert="eaVert" wrap="none" anchor="ctr">
              <a:spAutoFit/>
            </a:bodyPr>
            <a:lstStyle/>
            <a:p>
              <a:pPr algn="ctr"/>
              <a:r>
                <a:rPr lang="zh-CN" altLang="en-US" sz="2400" dirty="0" smtClean="0">
                  <a:solidFill>
                    <a:schemeClr val="bg1"/>
                  </a:solidFill>
                  <a:latin typeface="汉仪全唐诗简" panose="00020600040101010101" pitchFamily="18" charset="-122"/>
                  <a:ea typeface="汉仪全唐诗简" panose="00020600040101010101" pitchFamily="18" charset="-122"/>
                </a:rPr>
                <a:t>帖子管理</a:t>
              </a:r>
              <a:endParaRPr lang="zh-CN" altLang="en-US" sz="2400" dirty="0">
                <a:solidFill>
                  <a:schemeClr val="bg1"/>
                </a:solidFill>
                <a:latin typeface="汉仪全唐诗简" panose="00020600040101010101" pitchFamily="18" charset="-122"/>
                <a:ea typeface="汉仪全唐诗简" panose="00020600040101010101" pitchFamily="18" charset="-122"/>
              </a:endParaRPr>
            </a:p>
          </p:txBody>
        </p:sp>
      </p:grpSp>
      <p:pic>
        <p:nvPicPr>
          <p:cNvPr id="8" name="Picture 4" descr="____静守时光，以待流年。_____看..."/>
          <p:cNvPicPr>
            <a:picLocks noChangeAspect="1" noChangeArrowheads="1"/>
          </p:cNvPicPr>
          <p:nvPr/>
        </p:nvPicPr>
        <p:blipFill rotWithShape="1">
          <a:blip r:embed="rId2"/>
          <a:srcRect l="6365" t="29794" r="3344" b="8903"/>
          <a:stretch>
            <a:fillRect/>
          </a:stretch>
        </p:blipFill>
        <p:spPr bwMode="auto">
          <a:xfrm>
            <a:off x="7637463" y="2602576"/>
            <a:ext cx="4813300" cy="3846513"/>
          </a:xfrm>
          <a:prstGeom prst="rect">
            <a:avLst/>
          </a:prstGeom>
          <a:noFill/>
          <a:effectLst>
            <a:outerShdw blurRad="50800" dist="88900" dir="2700000" algn="tl" rotWithShape="0">
              <a:srgbClr val="629096">
                <a:alpha val="45000"/>
              </a:srgbClr>
            </a:outerShdw>
          </a:effectLst>
          <a:extLst>
            <a:ext uri="{909E8E84-426E-40DD-AFC4-6F175D3DCCD1}">
              <a14:hiddenFill xmlns:a14="http://schemas.microsoft.com/office/drawing/2010/main">
                <a:solidFill>
                  <a:srgbClr val="FFFFFF"/>
                </a:solidFill>
              </a14:hiddenFill>
            </a:ext>
          </a:extLst>
        </p:spPr>
      </p:pic>
      <p:pic>
        <p:nvPicPr>
          <p:cNvPr id="12" name="图片 11"/>
          <p:cNvPicPr/>
          <p:nvPr/>
        </p:nvPicPr>
        <p:blipFill>
          <a:blip r:embed="rId3"/>
          <a:stretch>
            <a:fillRect/>
          </a:stretch>
        </p:blipFill>
        <p:spPr>
          <a:xfrm>
            <a:off x="790257" y="1335436"/>
            <a:ext cx="6283643" cy="4760563"/>
          </a:xfrm>
          <a:prstGeom prst="rect">
            <a:avLst/>
          </a:prstGeom>
        </p:spPr>
      </p:pic>
    </p:spTree>
    <p:extLst>
      <p:ext uri="{BB962C8B-B14F-4D97-AF65-F5344CB8AC3E}">
        <p14:creationId xmlns:p14="http://schemas.microsoft.com/office/powerpoint/2010/main" val="170930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65f6b988b2ee98349623d8c40aa6ebfb"/>
          <p:cNvPicPr>
            <a:picLocks noChangeAspect="1"/>
          </p:cNvPicPr>
          <p:nvPr/>
        </p:nvPicPr>
        <p:blipFill>
          <a:blip r:embed="rId2">
            <a:lum bright="-18000" contrast="12000"/>
          </a:blip>
          <a:stretch>
            <a:fillRect/>
          </a:stretch>
        </p:blipFill>
        <p:spPr>
          <a:xfrm>
            <a:off x="6980555" y="2052955"/>
            <a:ext cx="3568065" cy="2752090"/>
          </a:xfrm>
          <a:prstGeom prst="rect">
            <a:avLst/>
          </a:prstGeom>
        </p:spPr>
      </p:pic>
      <p:sp>
        <p:nvSpPr>
          <p:cNvPr id="14" name="矩形 13"/>
          <p:cNvSpPr/>
          <p:nvPr/>
        </p:nvSpPr>
        <p:spPr>
          <a:xfrm>
            <a:off x="175895" y="1333500"/>
            <a:ext cx="5882640" cy="4191000"/>
          </a:xfrm>
          <a:prstGeom prst="rect">
            <a:avLst/>
          </a:prstGeom>
          <a:solidFill>
            <a:srgbClr val="4C7F6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75895" y="2798990"/>
            <a:ext cx="1534795" cy="1014730"/>
          </a:xfrm>
          <a:prstGeom prst="rect">
            <a:avLst/>
          </a:prstGeom>
          <a:noFill/>
        </p:spPr>
        <p:txBody>
          <a:bodyPr wrap="square" rtlCol="0">
            <a:spAutoFit/>
          </a:bodyPr>
          <a:lstStyle/>
          <a:p>
            <a:r>
              <a:rPr lang="en-US" altLang="zh-CN" sz="6000" dirty="0">
                <a:solidFill>
                  <a:srgbClr val="1B4E50"/>
                </a:solidFill>
                <a:latin typeface="华康少女文字W5(P)" panose="040F0500000000000000" charset="-122"/>
                <a:ea typeface="华康少女文字W5(P)" panose="040F0500000000000000" charset="-122"/>
              </a:rPr>
              <a:t>02</a:t>
            </a:r>
          </a:p>
        </p:txBody>
      </p:sp>
      <p:sp>
        <p:nvSpPr>
          <p:cNvPr id="16" name="文本框 15"/>
          <p:cNvSpPr txBox="1"/>
          <p:nvPr/>
        </p:nvSpPr>
        <p:spPr>
          <a:xfrm>
            <a:off x="1358998" y="2952412"/>
            <a:ext cx="4699537" cy="707886"/>
          </a:xfrm>
          <a:prstGeom prst="rect">
            <a:avLst/>
          </a:prstGeom>
          <a:noFill/>
        </p:spPr>
        <p:txBody>
          <a:bodyPr wrap="square" rtlCol="0">
            <a:spAutoFit/>
          </a:bodyPr>
          <a:lstStyle/>
          <a:p>
            <a:r>
              <a:rPr lang="zh-CN" altLang="en-US" sz="4000" dirty="0">
                <a:solidFill>
                  <a:srgbClr val="1B4E50"/>
                </a:solidFill>
                <a:latin typeface="华康少女文字W5(P)" panose="040F0500000000000000" charset="-122"/>
                <a:ea typeface="华康少女文字W5(P)" panose="040F0500000000000000" charset="-122"/>
              </a:rPr>
              <a:t>数据库设计说明书</a:t>
            </a:r>
            <a:endParaRPr lang="en-US" altLang="zh-CN" sz="4000" dirty="0">
              <a:solidFill>
                <a:srgbClr val="1B4E50"/>
              </a:solidFill>
              <a:latin typeface="华康少女文字W5(P)" panose="040F0500000000000000" charset="-122"/>
              <a:ea typeface="华康少女文字W5(P)" panose="040F0500000000000000" charset="-122"/>
              <a:sym typeface="+mn-ea"/>
            </a:endParaRPr>
          </a:p>
        </p:txBody>
      </p:sp>
    </p:spTree>
    <p:extLst>
      <p:ext uri="{BB962C8B-B14F-4D97-AF65-F5344CB8AC3E}">
        <p14:creationId xmlns:p14="http://schemas.microsoft.com/office/powerpoint/2010/main" val="21157474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725170" y="382905"/>
            <a:ext cx="906145" cy="721360"/>
          </a:xfrm>
          <a:prstGeom prst="rect">
            <a:avLst/>
          </a:prstGeom>
          <a:noFill/>
          <a:ln>
            <a:solidFill>
              <a:srgbClr val="1B4E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166302" y="315020"/>
            <a:ext cx="3739198" cy="584775"/>
          </a:xfrm>
          <a:prstGeom prst="rect">
            <a:avLst/>
          </a:prstGeom>
          <a:noFill/>
        </p:spPr>
        <p:txBody>
          <a:bodyPr wrap="square" rtlCol="0">
            <a:spAutoFit/>
          </a:bodyPr>
          <a:lstStyle/>
          <a:p>
            <a:r>
              <a:rPr lang="zh-CN" altLang="en-US" sz="3200" b="1" dirty="0">
                <a:solidFill>
                  <a:srgbClr val="4C7F69"/>
                </a:solidFill>
                <a:latin typeface="创艺简中圆" charset="0"/>
                <a:ea typeface="创艺简中圆" charset="0"/>
              </a:rPr>
              <a:t>数据库设计说明书</a:t>
            </a:r>
            <a:endParaRPr lang="en-US" altLang="zh-CN" sz="2000" b="1" spc="300" dirty="0">
              <a:solidFill>
                <a:srgbClr val="4C7F69"/>
              </a:solidFill>
              <a:latin typeface="创艺简中圆" charset="0"/>
              <a:ea typeface="创艺简中圆" charset="0"/>
              <a:sym typeface="+mn-ea"/>
            </a:endParaRPr>
          </a:p>
        </p:txBody>
      </p:sp>
      <p:pic>
        <p:nvPicPr>
          <p:cNvPr id="18" name="图片 17" descr="984f83a9e11beb10c3c10e2b69f20971"/>
          <p:cNvPicPr>
            <a:picLocks noChangeAspect="1"/>
          </p:cNvPicPr>
          <p:nvPr/>
        </p:nvPicPr>
        <p:blipFill>
          <a:blip r:embed="rId2"/>
          <a:srcRect l="31144" t="45089" r="37343" b="52050"/>
          <a:stretch>
            <a:fillRect/>
          </a:stretch>
        </p:blipFill>
        <p:spPr>
          <a:xfrm>
            <a:off x="725170" y="800100"/>
            <a:ext cx="1733550" cy="199390"/>
          </a:xfrm>
          <a:prstGeom prst="rect">
            <a:avLst/>
          </a:prstGeom>
        </p:spPr>
      </p:pic>
      <p:sp>
        <p:nvSpPr>
          <p:cNvPr id="15" name="文本框 14"/>
          <p:cNvSpPr txBox="1"/>
          <p:nvPr/>
        </p:nvSpPr>
        <p:spPr>
          <a:xfrm>
            <a:off x="874395" y="-107315"/>
            <a:ext cx="607695" cy="1106805"/>
          </a:xfrm>
          <a:prstGeom prst="rect">
            <a:avLst/>
          </a:prstGeom>
          <a:noFill/>
        </p:spPr>
        <p:txBody>
          <a:bodyPr wrap="square" rtlCol="0">
            <a:spAutoFit/>
          </a:bodyPr>
          <a:lstStyle/>
          <a:p>
            <a:r>
              <a:rPr lang="en-US" altLang="zh-CN" sz="6600" dirty="0">
                <a:solidFill>
                  <a:srgbClr val="1B4E50"/>
                </a:solidFill>
              </a:rPr>
              <a:t>2</a:t>
            </a:r>
          </a:p>
        </p:txBody>
      </p:sp>
      <p:sp>
        <p:nvSpPr>
          <p:cNvPr id="5" name="矩形 4"/>
          <p:cNvSpPr/>
          <p:nvPr/>
        </p:nvSpPr>
        <p:spPr>
          <a:xfrm>
            <a:off x="6003634" y="3244334"/>
            <a:ext cx="184731" cy="369332"/>
          </a:xfrm>
          <a:prstGeom prst="rect">
            <a:avLst/>
          </a:prstGeom>
        </p:spPr>
        <p:txBody>
          <a:bodyPr wrap="none">
            <a:spAutoFit/>
          </a:bodyPr>
          <a:lstStyle/>
          <a:p>
            <a:pPr algn="just">
              <a:spcAft>
                <a:spcPts val="0"/>
              </a:spcAft>
            </a:pPr>
            <a:endParaRPr lang="zh-CN" altLang="zh-CN" kern="100" dirty="0">
              <a:effectLst/>
              <a:latin typeface="等线" charset="0"/>
              <a:ea typeface="等线" charset="0"/>
              <a:cs typeface="Times New Roman" charset="0"/>
            </a:endParaRPr>
          </a:p>
        </p:txBody>
      </p:sp>
      <p:sp>
        <p:nvSpPr>
          <p:cNvPr id="16" name="矩形 15"/>
          <p:cNvSpPr/>
          <p:nvPr/>
        </p:nvSpPr>
        <p:spPr>
          <a:xfrm>
            <a:off x="6188365" y="1287041"/>
            <a:ext cx="5526090" cy="668655"/>
          </a:xfrm>
          <a:prstGeom prst="rect">
            <a:avLst/>
          </a:prstGeom>
          <a:solidFill>
            <a:srgbClr val="1A501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400" dirty="0"/>
              <a:t>表</a:t>
            </a:r>
            <a:r>
              <a:rPr lang="en-US" altLang="zh-CN" sz="2400" dirty="0"/>
              <a:t>notice</a:t>
            </a:r>
            <a:r>
              <a:rPr lang="zh-CN" altLang="zh-CN" sz="2400" dirty="0"/>
              <a:t>储存用户发布的寻宠</a:t>
            </a:r>
            <a:r>
              <a:rPr lang="en-US" altLang="zh-CN" sz="2400" dirty="0"/>
              <a:t>/</a:t>
            </a:r>
            <a:r>
              <a:rPr lang="zh-CN" altLang="zh-CN" sz="2400" dirty="0"/>
              <a:t>领养启示</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8500" y="2469634"/>
            <a:ext cx="6032500" cy="3404121"/>
          </a:xfrm>
          <a:prstGeom prst="rect">
            <a:avLst/>
          </a:prstGeom>
        </p:spPr>
      </p:pic>
      <p:sp>
        <p:nvSpPr>
          <p:cNvPr id="11" name="矩形 10"/>
          <p:cNvSpPr/>
          <p:nvPr/>
        </p:nvSpPr>
        <p:spPr>
          <a:xfrm>
            <a:off x="342091" y="1229375"/>
            <a:ext cx="4789490" cy="5323826"/>
          </a:xfrm>
          <a:prstGeom prst="rect">
            <a:avLst/>
          </a:prstGeom>
          <a:solidFill>
            <a:srgbClr val="1A501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400" dirty="0"/>
              <a:t>数据库软件的名称：</a:t>
            </a:r>
            <a:r>
              <a:rPr lang="en-US" altLang="zh-CN" sz="2400" dirty="0"/>
              <a:t>SQL Server</a:t>
            </a:r>
            <a:endParaRPr lang="zh-CN" altLang="zh-CN" sz="2400" dirty="0"/>
          </a:p>
          <a:p>
            <a:r>
              <a:rPr lang="zh-CN" altLang="zh-CN" sz="2400" dirty="0"/>
              <a:t>数据库的名称为：</a:t>
            </a:r>
            <a:r>
              <a:rPr lang="en-US" altLang="zh-CN" sz="2400" dirty="0" err="1" smtClean="0"/>
              <a:t>Petshome</a:t>
            </a:r>
            <a:endParaRPr lang="zh-CN" altLang="en-US" sz="2400" dirty="0" smtClean="0"/>
          </a:p>
          <a:p>
            <a:endParaRPr lang="zh-CN" altLang="en-US" sz="2400" dirty="0"/>
          </a:p>
          <a:p>
            <a:endParaRPr lang="zh-CN" altLang="en-US" sz="2400" dirty="0" smtClean="0"/>
          </a:p>
          <a:p>
            <a:r>
              <a:rPr lang="zh-CN" altLang="zh-CN" sz="2400" dirty="0"/>
              <a:t>在本系统中，数据库的设计采用</a:t>
            </a:r>
            <a:r>
              <a:rPr lang="en-US" altLang="zh-CN" sz="2400" dirty="0"/>
              <a:t>Visio</a:t>
            </a:r>
            <a:r>
              <a:rPr lang="zh-CN" altLang="zh-CN" sz="2400" dirty="0"/>
              <a:t>进行，并且采用面向对象的设计方法，首先进行对象实体的设计，最后将对象持久化到数据库中</a:t>
            </a:r>
            <a:r>
              <a:rPr lang="en-US" altLang="zh-CN" sz="2400" dirty="0"/>
              <a:t>,</a:t>
            </a:r>
            <a:r>
              <a:rPr lang="zh-CN" altLang="zh-CN" sz="2400" dirty="0"/>
              <a:t>所有的表和表之间的关联</a:t>
            </a:r>
            <a:r>
              <a:rPr lang="en-US" altLang="zh-CN" sz="2400" dirty="0"/>
              <a:t>(ER</a:t>
            </a:r>
            <a:r>
              <a:rPr lang="zh-CN" altLang="zh-CN" sz="2400" dirty="0"/>
              <a:t>图</a:t>
            </a:r>
            <a:r>
              <a:rPr lang="en-US" altLang="zh-CN" sz="2400" dirty="0"/>
              <a:t>)</a:t>
            </a:r>
            <a:r>
              <a:rPr lang="zh-CN" altLang="zh-CN" sz="2400" dirty="0"/>
              <a:t>都采用标准的</a:t>
            </a:r>
            <a:r>
              <a:rPr lang="en-US" altLang="zh-CN" sz="2400" dirty="0"/>
              <a:t>Visio</a:t>
            </a:r>
            <a:r>
              <a:rPr lang="zh-CN" altLang="zh-CN" sz="2400" dirty="0"/>
              <a:t>设计工具进行</a:t>
            </a:r>
            <a:r>
              <a:rPr lang="en-US" altLang="zh-CN" sz="2400" dirty="0"/>
              <a:t>,</a:t>
            </a:r>
            <a:r>
              <a:rPr lang="zh-CN" altLang="zh-CN" sz="2400" dirty="0"/>
              <a:t>这样能够将整个系统的设计和数据库设计有机的结合起来。</a:t>
            </a:r>
          </a:p>
          <a:p>
            <a:endParaRPr lang="zh-CN" altLang="en-US" sz="1200" dirty="0" smtClean="0"/>
          </a:p>
          <a:p>
            <a:endParaRPr lang="zh-CN"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heckerboard(across)">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725170" y="382905"/>
            <a:ext cx="906145" cy="721360"/>
          </a:xfrm>
          <a:prstGeom prst="rect">
            <a:avLst/>
          </a:prstGeom>
          <a:noFill/>
          <a:ln>
            <a:solidFill>
              <a:srgbClr val="1B4E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772602" y="330835"/>
            <a:ext cx="2962910" cy="584775"/>
          </a:xfrm>
          <a:prstGeom prst="rect">
            <a:avLst/>
          </a:prstGeom>
          <a:noFill/>
        </p:spPr>
        <p:txBody>
          <a:bodyPr wrap="square" rtlCol="0">
            <a:spAutoFit/>
          </a:bodyPr>
          <a:lstStyle/>
          <a:p>
            <a:r>
              <a:rPr lang="zh-CN" altLang="en-US" sz="3200" dirty="0" smtClean="0">
                <a:solidFill>
                  <a:srgbClr val="467680"/>
                </a:solidFill>
                <a:latin typeface="创艺简中圆" charset="0"/>
                <a:ea typeface="创艺简中圆" charset="0"/>
                <a:sym typeface="+mn-ea"/>
              </a:rPr>
              <a:t>表结构设计</a:t>
            </a:r>
            <a:endParaRPr lang="zh-CN" altLang="en-US" dirty="0"/>
          </a:p>
        </p:txBody>
      </p:sp>
      <p:pic>
        <p:nvPicPr>
          <p:cNvPr id="18" name="图片 17" descr="984f83a9e11beb10c3c10e2b69f20971"/>
          <p:cNvPicPr>
            <a:picLocks noChangeAspect="1"/>
          </p:cNvPicPr>
          <p:nvPr/>
        </p:nvPicPr>
        <p:blipFill>
          <a:blip r:embed="rId2"/>
          <a:srcRect l="31144" t="45089" r="37343" b="52050"/>
          <a:stretch>
            <a:fillRect/>
          </a:stretch>
        </p:blipFill>
        <p:spPr>
          <a:xfrm>
            <a:off x="725170" y="800100"/>
            <a:ext cx="1733550" cy="199390"/>
          </a:xfrm>
          <a:prstGeom prst="rect">
            <a:avLst/>
          </a:prstGeom>
        </p:spPr>
      </p:pic>
      <p:sp>
        <p:nvSpPr>
          <p:cNvPr id="15" name="文本框 14"/>
          <p:cNvSpPr txBox="1"/>
          <p:nvPr/>
        </p:nvSpPr>
        <p:spPr>
          <a:xfrm>
            <a:off x="874395" y="-107315"/>
            <a:ext cx="607695" cy="1106805"/>
          </a:xfrm>
          <a:prstGeom prst="rect">
            <a:avLst/>
          </a:prstGeom>
          <a:noFill/>
        </p:spPr>
        <p:txBody>
          <a:bodyPr wrap="square" rtlCol="0">
            <a:spAutoFit/>
          </a:bodyPr>
          <a:lstStyle/>
          <a:p>
            <a:r>
              <a:rPr lang="en-US" altLang="zh-CN" sz="6600" dirty="0">
                <a:solidFill>
                  <a:srgbClr val="1B4E50"/>
                </a:solidFill>
              </a:rPr>
              <a:t>2</a:t>
            </a:r>
          </a:p>
        </p:txBody>
      </p:sp>
      <p:sp>
        <p:nvSpPr>
          <p:cNvPr id="12" name="矩形 11"/>
          <p:cNvSpPr/>
          <p:nvPr/>
        </p:nvSpPr>
        <p:spPr>
          <a:xfrm>
            <a:off x="5422265" y="999490"/>
            <a:ext cx="5385435" cy="668655"/>
          </a:xfrm>
          <a:prstGeom prst="rect">
            <a:avLst/>
          </a:prstGeom>
          <a:solidFill>
            <a:srgbClr val="1A501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400" dirty="0"/>
              <a:t>表</a:t>
            </a:r>
            <a:r>
              <a:rPr lang="en-US" altLang="zh-CN" sz="2400" dirty="0" smtClean="0"/>
              <a:t>Leave</a:t>
            </a:r>
            <a:r>
              <a:rPr lang="zh-CN" altLang="en-US" sz="2400" dirty="0" smtClean="0"/>
              <a:t> </a:t>
            </a:r>
            <a:r>
              <a:rPr lang="en-US" altLang="zh-CN" sz="2400" dirty="0" smtClean="0"/>
              <a:t>a</a:t>
            </a:r>
            <a:r>
              <a:rPr lang="zh-CN" altLang="en-US" sz="2400" dirty="0" smtClean="0"/>
              <a:t> </a:t>
            </a:r>
            <a:r>
              <a:rPr lang="en-US" altLang="zh-CN" sz="2400" dirty="0" smtClean="0"/>
              <a:t>message</a:t>
            </a:r>
            <a:r>
              <a:rPr lang="zh-CN" altLang="zh-CN" sz="2400" dirty="0"/>
              <a:t>储存用户的留言信息</a:t>
            </a:r>
          </a:p>
        </p:txBody>
      </p:sp>
      <p:sp>
        <p:nvSpPr>
          <p:cNvPr id="5" name="矩形 4"/>
          <p:cNvSpPr/>
          <p:nvPr/>
        </p:nvSpPr>
        <p:spPr>
          <a:xfrm>
            <a:off x="6003634" y="3244334"/>
            <a:ext cx="184731" cy="369332"/>
          </a:xfrm>
          <a:prstGeom prst="rect">
            <a:avLst/>
          </a:prstGeom>
        </p:spPr>
        <p:txBody>
          <a:bodyPr wrap="none">
            <a:spAutoFit/>
          </a:bodyPr>
          <a:lstStyle/>
          <a:p>
            <a:pPr algn="just">
              <a:spcAft>
                <a:spcPts val="0"/>
              </a:spcAft>
            </a:pPr>
            <a:endParaRPr lang="zh-CN" altLang="zh-CN" kern="100" dirty="0">
              <a:effectLst/>
              <a:latin typeface="等线" charset="0"/>
              <a:ea typeface="等线" charset="0"/>
              <a:cs typeface="Times New Roman" charset="0"/>
            </a:endParaRPr>
          </a:p>
        </p:txBody>
      </p:sp>
      <p:sp>
        <p:nvSpPr>
          <p:cNvPr id="16" name="矩形 15"/>
          <p:cNvSpPr/>
          <p:nvPr/>
        </p:nvSpPr>
        <p:spPr>
          <a:xfrm>
            <a:off x="5422265" y="3472651"/>
            <a:ext cx="4280535" cy="668655"/>
          </a:xfrm>
          <a:prstGeom prst="rect">
            <a:avLst/>
          </a:prstGeom>
          <a:solidFill>
            <a:srgbClr val="1A501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400" dirty="0"/>
              <a:t>表</a:t>
            </a:r>
            <a:r>
              <a:rPr lang="en-US" altLang="zh-CN" sz="2400" dirty="0"/>
              <a:t>post </a:t>
            </a:r>
            <a:r>
              <a:rPr lang="zh-CN" altLang="zh-CN" sz="2400" dirty="0"/>
              <a:t>储存用户的发帖的数据</a:t>
            </a:r>
          </a:p>
        </p:txBody>
      </p:sp>
      <p:pic>
        <p:nvPicPr>
          <p:cNvPr id="11" name="图片 10"/>
          <p:cNvPicPr/>
          <p:nvPr/>
        </p:nvPicPr>
        <p:blipFill>
          <a:blip r:embed="rId3"/>
          <a:stretch>
            <a:fillRect/>
          </a:stretch>
        </p:blipFill>
        <p:spPr>
          <a:xfrm>
            <a:off x="145904" y="1668145"/>
            <a:ext cx="5567045" cy="1705714"/>
          </a:xfrm>
          <a:prstGeom prst="rect">
            <a:avLst/>
          </a:prstGeom>
        </p:spPr>
      </p:pic>
      <p:pic>
        <p:nvPicPr>
          <p:cNvPr id="13" name="图片 12"/>
          <p:cNvPicPr/>
          <p:nvPr/>
        </p:nvPicPr>
        <p:blipFill>
          <a:blip r:embed="rId4">
            <a:extLst>
              <a:ext uri="{28A0092B-C50C-407E-A947-70E740481C1C}">
                <a14:useLocalDpi xmlns:a14="http://schemas.microsoft.com/office/drawing/2010/main" val="0"/>
              </a:ext>
            </a:extLst>
          </a:blip>
          <a:srcRect/>
          <a:stretch>
            <a:fillRect/>
          </a:stretch>
        </p:blipFill>
        <p:spPr bwMode="auto">
          <a:xfrm>
            <a:off x="147954" y="4240098"/>
            <a:ext cx="5855679" cy="2452802"/>
          </a:xfrm>
          <a:prstGeom prst="rect">
            <a:avLst/>
          </a:prstGeom>
          <a:noFill/>
          <a:ln>
            <a:noFill/>
          </a:ln>
        </p:spPr>
      </p:pic>
    </p:spTree>
    <p:extLst>
      <p:ext uri="{BB962C8B-B14F-4D97-AF65-F5344CB8AC3E}">
        <p14:creationId xmlns:p14="http://schemas.microsoft.com/office/powerpoint/2010/main" val="8500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725170" y="382905"/>
            <a:ext cx="906145" cy="721360"/>
          </a:xfrm>
          <a:prstGeom prst="rect">
            <a:avLst/>
          </a:prstGeom>
          <a:noFill/>
          <a:ln>
            <a:solidFill>
              <a:srgbClr val="1B4E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772602" y="330835"/>
            <a:ext cx="2962910" cy="584775"/>
          </a:xfrm>
          <a:prstGeom prst="rect">
            <a:avLst/>
          </a:prstGeom>
          <a:noFill/>
        </p:spPr>
        <p:txBody>
          <a:bodyPr wrap="square" rtlCol="0">
            <a:spAutoFit/>
          </a:bodyPr>
          <a:lstStyle/>
          <a:p>
            <a:r>
              <a:rPr lang="zh-CN" altLang="en-US" sz="3200" dirty="0" smtClean="0">
                <a:solidFill>
                  <a:srgbClr val="467680"/>
                </a:solidFill>
                <a:latin typeface="创艺简中圆" charset="0"/>
                <a:ea typeface="创艺简中圆" charset="0"/>
                <a:sym typeface="+mn-ea"/>
              </a:rPr>
              <a:t>表结构设计</a:t>
            </a:r>
            <a:endParaRPr lang="zh-CN" altLang="en-US" dirty="0"/>
          </a:p>
        </p:txBody>
      </p:sp>
      <p:pic>
        <p:nvPicPr>
          <p:cNvPr id="18" name="图片 17" descr="984f83a9e11beb10c3c10e2b69f20971"/>
          <p:cNvPicPr>
            <a:picLocks noChangeAspect="1"/>
          </p:cNvPicPr>
          <p:nvPr/>
        </p:nvPicPr>
        <p:blipFill>
          <a:blip r:embed="rId2"/>
          <a:srcRect l="31144" t="45089" r="37343" b="52050"/>
          <a:stretch>
            <a:fillRect/>
          </a:stretch>
        </p:blipFill>
        <p:spPr>
          <a:xfrm>
            <a:off x="725170" y="800100"/>
            <a:ext cx="1733550" cy="199390"/>
          </a:xfrm>
          <a:prstGeom prst="rect">
            <a:avLst/>
          </a:prstGeom>
        </p:spPr>
      </p:pic>
      <p:sp>
        <p:nvSpPr>
          <p:cNvPr id="15" name="文本框 14"/>
          <p:cNvSpPr txBox="1"/>
          <p:nvPr/>
        </p:nvSpPr>
        <p:spPr>
          <a:xfrm>
            <a:off x="874395" y="-107315"/>
            <a:ext cx="607695" cy="1106805"/>
          </a:xfrm>
          <a:prstGeom prst="rect">
            <a:avLst/>
          </a:prstGeom>
          <a:noFill/>
        </p:spPr>
        <p:txBody>
          <a:bodyPr wrap="square" rtlCol="0">
            <a:spAutoFit/>
          </a:bodyPr>
          <a:lstStyle/>
          <a:p>
            <a:r>
              <a:rPr lang="en-US" altLang="zh-CN" sz="6600" dirty="0">
                <a:solidFill>
                  <a:srgbClr val="1B4E50"/>
                </a:solidFill>
              </a:rPr>
              <a:t>2</a:t>
            </a:r>
          </a:p>
        </p:txBody>
      </p:sp>
      <p:sp>
        <p:nvSpPr>
          <p:cNvPr id="12" name="矩形 11"/>
          <p:cNvSpPr/>
          <p:nvPr/>
        </p:nvSpPr>
        <p:spPr>
          <a:xfrm>
            <a:off x="7538574" y="980254"/>
            <a:ext cx="3963035" cy="668655"/>
          </a:xfrm>
          <a:prstGeom prst="rect">
            <a:avLst/>
          </a:prstGeom>
          <a:solidFill>
            <a:srgbClr val="1A501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400" dirty="0"/>
              <a:t>表</a:t>
            </a:r>
            <a:r>
              <a:rPr lang="en-US" altLang="zh-CN" sz="2400" dirty="0"/>
              <a:t>comments</a:t>
            </a:r>
            <a:r>
              <a:rPr lang="zh-CN" altLang="zh-CN" sz="2400" dirty="0"/>
              <a:t>储存用户的评论</a:t>
            </a:r>
          </a:p>
        </p:txBody>
      </p:sp>
      <p:sp>
        <p:nvSpPr>
          <p:cNvPr id="5" name="矩形 4"/>
          <p:cNvSpPr/>
          <p:nvPr/>
        </p:nvSpPr>
        <p:spPr>
          <a:xfrm>
            <a:off x="6003634" y="3244334"/>
            <a:ext cx="184731" cy="369332"/>
          </a:xfrm>
          <a:prstGeom prst="rect">
            <a:avLst/>
          </a:prstGeom>
        </p:spPr>
        <p:txBody>
          <a:bodyPr wrap="none">
            <a:spAutoFit/>
          </a:bodyPr>
          <a:lstStyle/>
          <a:p>
            <a:pPr algn="just">
              <a:spcAft>
                <a:spcPts val="0"/>
              </a:spcAft>
            </a:pPr>
            <a:endParaRPr lang="zh-CN" altLang="zh-CN" kern="100" dirty="0">
              <a:effectLst/>
              <a:latin typeface="等线" charset="0"/>
              <a:ea typeface="等线" charset="0"/>
              <a:cs typeface="Times New Roman" charset="0"/>
            </a:endParaRPr>
          </a:p>
        </p:txBody>
      </p:sp>
      <p:sp>
        <p:nvSpPr>
          <p:cNvPr id="16" name="矩形 15"/>
          <p:cNvSpPr/>
          <p:nvPr/>
        </p:nvSpPr>
        <p:spPr>
          <a:xfrm>
            <a:off x="6049010" y="3558163"/>
            <a:ext cx="6147435" cy="668655"/>
          </a:xfrm>
          <a:prstGeom prst="rect">
            <a:avLst/>
          </a:prstGeom>
          <a:solidFill>
            <a:srgbClr val="1A501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400" dirty="0"/>
              <a:t>表</a:t>
            </a:r>
            <a:r>
              <a:rPr lang="en-US" altLang="zh-CN" sz="2400" dirty="0" err="1"/>
              <a:t>PetEncyclopedia</a:t>
            </a:r>
            <a:r>
              <a:rPr lang="zh-CN" altLang="zh-CN" sz="2400" dirty="0"/>
              <a:t>储存各种宠物的习性知识</a:t>
            </a:r>
          </a:p>
        </p:txBody>
      </p:sp>
      <p:pic>
        <p:nvPicPr>
          <p:cNvPr id="19" name="图片 18"/>
          <p:cNvPicPr/>
          <p:nvPr/>
        </p:nvPicPr>
        <p:blipFill>
          <a:blip r:embed="rId3">
            <a:extLst>
              <a:ext uri="{28A0092B-C50C-407E-A947-70E740481C1C}">
                <a14:useLocalDpi xmlns:a14="http://schemas.microsoft.com/office/drawing/2010/main" val="0"/>
              </a:ext>
            </a:extLst>
          </a:blip>
          <a:srcRect/>
          <a:stretch>
            <a:fillRect/>
          </a:stretch>
        </p:blipFill>
        <p:spPr bwMode="auto">
          <a:xfrm>
            <a:off x="1591945" y="1648909"/>
            <a:ext cx="5537200" cy="1632890"/>
          </a:xfrm>
          <a:prstGeom prst="rect">
            <a:avLst/>
          </a:prstGeom>
          <a:noFill/>
          <a:ln>
            <a:noFill/>
          </a:ln>
        </p:spPr>
      </p:pic>
      <p:pic>
        <p:nvPicPr>
          <p:cNvPr id="21" name="图片 20"/>
          <p:cNvPicPr/>
          <p:nvPr/>
        </p:nvPicPr>
        <p:blipFill>
          <a:blip r:embed="rId4">
            <a:extLst>
              <a:ext uri="{28A0092B-C50C-407E-A947-70E740481C1C}">
                <a14:useLocalDpi xmlns:a14="http://schemas.microsoft.com/office/drawing/2010/main" val="0"/>
              </a:ext>
            </a:extLst>
          </a:blip>
          <a:srcRect/>
          <a:stretch>
            <a:fillRect/>
          </a:stretch>
        </p:blipFill>
        <p:spPr bwMode="auto">
          <a:xfrm>
            <a:off x="1591945" y="4362450"/>
            <a:ext cx="5537200" cy="2051050"/>
          </a:xfrm>
          <a:prstGeom prst="rect">
            <a:avLst/>
          </a:prstGeom>
          <a:noFill/>
          <a:ln>
            <a:noFill/>
          </a:ln>
        </p:spPr>
      </p:pic>
    </p:spTree>
    <p:extLst>
      <p:ext uri="{BB962C8B-B14F-4D97-AF65-F5344CB8AC3E}">
        <p14:creationId xmlns:p14="http://schemas.microsoft.com/office/powerpoint/2010/main" val="131687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725170" y="382905"/>
            <a:ext cx="906145" cy="721360"/>
          </a:xfrm>
          <a:prstGeom prst="rect">
            <a:avLst/>
          </a:prstGeom>
          <a:noFill/>
          <a:ln>
            <a:solidFill>
              <a:srgbClr val="1B4E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772602" y="330835"/>
            <a:ext cx="2962910" cy="584775"/>
          </a:xfrm>
          <a:prstGeom prst="rect">
            <a:avLst/>
          </a:prstGeom>
          <a:noFill/>
        </p:spPr>
        <p:txBody>
          <a:bodyPr wrap="square" rtlCol="0">
            <a:spAutoFit/>
          </a:bodyPr>
          <a:lstStyle/>
          <a:p>
            <a:r>
              <a:rPr lang="zh-CN" altLang="en-US" sz="3200" dirty="0" smtClean="0">
                <a:solidFill>
                  <a:srgbClr val="467680"/>
                </a:solidFill>
                <a:latin typeface="创艺简中圆" charset="0"/>
                <a:ea typeface="创艺简中圆" charset="0"/>
                <a:sym typeface="+mn-ea"/>
              </a:rPr>
              <a:t>表结构设计</a:t>
            </a:r>
            <a:endParaRPr lang="zh-CN" altLang="en-US" dirty="0"/>
          </a:p>
        </p:txBody>
      </p:sp>
      <p:pic>
        <p:nvPicPr>
          <p:cNvPr id="18" name="图片 17" descr="984f83a9e11beb10c3c10e2b69f20971"/>
          <p:cNvPicPr>
            <a:picLocks noChangeAspect="1"/>
          </p:cNvPicPr>
          <p:nvPr/>
        </p:nvPicPr>
        <p:blipFill>
          <a:blip r:embed="rId2"/>
          <a:srcRect l="31144" t="45089" r="37343" b="52050"/>
          <a:stretch>
            <a:fillRect/>
          </a:stretch>
        </p:blipFill>
        <p:spPr>
          <a:xfrm>
            <a:off x="725170" y="800100"/>
            <a:ext cx="1733550" cy="199390"/>
          </a:xfrm>
          <a:prstGeom prst="rect">
            <a:avLst/>
          </a:prstGeom>
        </p:spPr>
      </p:pic>
      <p:sp>
        <p:nvSpPr>
          <p:cNvPr id="15" name="文本框 14"/>
          <p:cNvSpPr txBox="1"/>
          <p:nvPr/>
        </p:nvSpPr>
        <p:spPr>
          <a:xfrm>
            <a:off x="874395" y="-107315"/>
            <a:ext cx="607695" cy="1106805"/>
          </a:xfrm>
          <a:prstGeom prst="rect">
            <a:avLst/>
          </a:prstGeom>
          <a:noFill/>
        </p:spPr>
        <p:txBody>
          <a:bodyPr wrap="square" rtlCol="0">
            <a:spAutoFit/>
          </a:bodyPr>
          <a:lstStyle/>
          <a:p>
            <a:r>
              <a:rPr lang="en-US" altLang="zh-CN" sz="6600" dirty="0">
                <a:solidFill>
                  <a:srgbClr val="1B4E50"/>
                </a:solidFill>
              </a:rPr>
              <a:t>2</a:t>
            </a:r>
          </a:p>
        </p:txBody>
      </p:sp>
      <p:sp>
        <p:nvSpPr>
          <p:cNvPr id="12" name="矩形 11"/>
          <p:cNvSpPr/>
          <p:nvPr/>
        </p:nvSpPr>
        <p:spPr>
          <a:xfrm>
            <a:off x="5862174" y="999490"/>
            <a:ext cx="5656726" cy="668655"/>
          </a:xfrm>
          <a:prstGeom prst="rect">
            <a:avLst/>
          </a:prstGeom>
          <a:solidFill>
            <a:srgbClr val="1A501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400" dirty="0"/>
              <a:t>表</a:t>
            </a:r>
            <a:r>
              <a:rPr lang="en-US" altLang="zh-CN" sz="2400" dirty="0" err="1"/>
              <a:t>petcenter</a:t>
            </a:r>
            <a:r>
              <a:rPr lang="zh-CN" altLang="zh-CN" sz="2400" dirty="0"/>
              <a:t>储存宠物店和宠物医院的信息</a:t>
            </a:r>
          </a:p>
        </p:txBody>
      </p:sp>
      <p:sp>
        <p:nvSpPr>
          <p:cNvPr id="5" name="矩形 4"/>
          <p:cNvSpPr/>
          <p:nvPr/>
        </p:nvSpPr>
        <p:spPr>
          <a:xfrm>
            <a:off x="6003634" y="3244334"/>
            <a:ext cx="184731" cy="369332"/>
          </a:xfrm>
          <a:prstGeom prst="rect">
            <a:avLst/>
          </a:prstGeom>
        </p:spPr>
        <p:txBody>
          <a:bodyPr wrap="none">
            <a:spAutoFit/>
          </a:bodyPr>
          <a:lstStyle/>
          <a:p>
            <a:pPr algn="just">
              <a:spcAft>
                <a:spcPts val="0"/>
              </a:spcAft>
            </a:pPr>
            <a:endParaRPr lang="zh-CN" altLang="zh-CN" kern="100" dirty="0">
              <a:effectLst/>
              <a:latin typeface="等线" charset="0"/>
              <a:ea typeface="等线" charset="0"/>
              <a:cs typeface="Times New Roman" charset="0"/>
            </a:endParaRPr>
          </a:p>
        </p:txBody>
      </p:sp>
      <p:sp>
        <p:nvSpPr>
          <p:cNvPr id="16" name="矩形 15"/>
          <p:cNvSpPr/>
          <p:nvPr/>
        </p:nvSpPr>
        <p:spPr>
          <a:xfrm>
            <a:off x="5587365" y="3571443"/>
            <a:ext cx="6147435" cy="668655"/>
          </a:xfrm>
          <a:prstGeom prst="rect">
            <a:avLst/>
          </a:prstGeom>
          <a:solidFill>
            <a:srgbClr val="1A501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400" dirty="0" smtClean="0"/>
              <a:t>表</a:t>
            </a:r>
            <a:r>
              <a:rPr lang="en-US" altLang="zh-CN" sz="2400" dirty="0"/>
              <a:t>pet</a:t>
            </a:r>
            <a:r>
              <a:rPr lang="zh-CN" altLang="zh-CN" sz="2400" dirty="0"/>
              <a:t>保存将要转让</a:t>
            </a:r>
            <a:r>
              <a:rPr lang="en-US" altLang="zh-CN" sz="2400" dirty="0"/>
              <a:t>/</a:t>
            </a:r>
            <a:r>
              <a:rPr lang="zh-CN" altLang="zh-CN" sz="2400" dirty="0"/>
              <a:t>配对</a:t>
            </a:r>
            <a:r>
              <a:rPr lang="en-US" altLang="zh-CN" sz="2400" dirty="0"/>
              <a:t>/</a:t>
            </a:r>
            <a:r>
              <a:rPr lang="zh-CN" altLang="zh-CN" sz="2400" dirty="0"/>
              <a:t>寄养的宠物的信息</a:t>
            </a:r>
          </a:p>
        </p:txBody>
      </p:sp>
      <p:pic>
        <p:nvPicPr>
          <p:cNvPr id="11" name="图片 10"/>
          <p:cNvPicPr/>
          <p:nvPr/>
        </p:nvPicPr>
        <p:blipFill>
          <a:blip r:embed="rId3">
            <a:extLst>
              <a:ext uri="{28A0092B-C50C-407E-A947-70E740481C1C}">
                <a14:useLocalDpi xmlns:a14="http://schemas.microsoft.com/office/drawing/2010/main" val="0"/>
              </a:ext>
            </a:extLst>
          </a:blip>
          <a:srcRect/>
          <a:stretch>
            <a:fillRect/>
          </a:stretch>
        </p:blipFill>
        <p:spPr bwMode="auto">
          <a:xfrm>
            <a:off x="821688" y="1734897"/>
            <a:ext cx="6811011" cy="1663394"/>
          </a:xfrm>
          <a:prstGeom prst="rect">
            <a:avLst/>
          </a:prstGeom>
          <a:noFill/>
          <a:ln>
            <a:noFill/>
          </a:ln>
        </p:spPr>
      </p:pic>
      <p:pic>
        <p:nvPicPr>
          <p:cNvPr id="13" name="图片 12"/>
          <p:cNvPicPr/>
          <p:nvPr/>
        </p:nvPicPr>
        <p:blipFill>
          <a:blip r:embed="rId4">
            <a:extLst>
              <a:ext uri="{28A0092B-C50C-407E-A947-70E740481C1C}">
                <a14:useLocalDpi xmlns:a14="http://schemas.microsoft.com/office/drawing/2010/main" val="0"/>
              </a:ext>
            </a:extLst>
          </a:blip>
          <a:srcRect/>
          <a:stretch>
            <a:fillRect/>
          </a:stretch>
        </p:blipFill>
        <p:spPr bwMode="auto">
          <a:xfrm>
            <a:off x="821688" y="4353009"/>
            <a:ext cx="6379211" cy="2060491"/>
          </a:xfrm>
          <a:prstGeom prst="rect">
            <a:avLst/>
          </a:prstGeom>
          <a:noFill/>
          <a:ln>
            <a:noFill/>
          </a:ln>
        </p:spPr>
      </p:pic>
    </p:spTree>
    <p:extLst>
      <p:ext uri="{BB962C8B-B14F-4D97-AF65-F5344CB8AC3E}">
        <p14:creationId xmlns:p14="http://schemas.microsoft.com/office/powerpoint/2010/main" val="182450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6bb4567b6c5e01e56801e4ad830e245"/>
          <p:cNvPicPr>
            <a:picLocks noChangeAspect="1"/>
          </p:cNvPicPr>
          <p:nvPr/>
        </p:nvPicPr>
        <p:blipFill>
          <a:blip r:embed="rId2">
            <a:lum bright="36000"/>
          </a:blip>
          <a:stretch>
            <a:fillRect/>
          </a:stretch>
        </p:blipFill>
        <p:spPr>
          <a:xfrm>
            <a:off x="6809105" y="2165985"/>
            <a:ext cx="3848100" cy="3848100"/>
          </a:xfrm>
          <a:prstGeom prst="rect">
            <a:avLst/>
          </a:prstGeom>
        </p:spPr>
      </p:pic>
      <p:cxnSp>
        <p:nvCxnSpPr>
          <p:cNvPr id="5" name="直接连接符 4"/>
          <p:cNvCxnSpPr/>
          <p:nvPr/>
        </p:nvCxnSpPr>
        <p:spPr>
          <a:xfrm>
            <a:off x="7726680" y="2562860"/>
            <a:ext cx="0" cy="3451225"/>
          </a:xfrm>
          <a:prstGeom prst="line">
            <a:avLst/>
          </a:prstGeom>
          <a:ln>
            <a:solidFill>
              <a:srgbClr val="1B4E50"/>
            </a:solidFill>
          </a:ln>
          <a:effectLst>
            <a:softEdge rad="12700"/>
          </a:effectLst>
        </p:spPr>
        <p:style>
          <a:lnRef idx="1">
            <a:schemeClr val="accent1"/>
          </a:lnRef>
          <a:fillRef idx="0">
            <a:schemeClr val="accent1"/>
          </a:fillRef>
          <a:effectRef idx="0">
            <a:schemeClr val="accent1"/>
          </a:effectRef>
          <a:fontRef idx="minor">
            <a:schemeClr val="tx1"/>
          </a:fontRef>
        </p:style>
      </p:cxnSp>
      <p:pic>
        <p:nvPicPr>
          <p:cNvPr id="6" name="图片 5" descr="29ad41fd87b300527fe6aaa971962078"/>
          <p:cNvPicPr>
            <a:picLocks noChangeAspect="1"/>
          </p:cNvPicPr>
          <p:nvPr/>
        </p:nvPicPr>
        <p:blipFill>
          <a:blip r:embed="rId3">
            <a:lum bright="-18000" contrast="-24000"/>
          </a:blip>
          <a:srcRect b="59217"/>
          <a:stretch>
            <a:fillRect/>
          </a:stretch>
        </p:blipFill>
        <p:spPr>
          <a:xfrm>
            <a:off x="-6985" y="-366395"/>
            <a:ext cx="12205335" cy="2109470"/>
          </a:xfrm>
          <a:prstGeom prst="rect">
            <a:avLst/>
          </a:prstGeom>
        </p:spPr>
      </p:pic>
      <p:pic>
        <p:nvPicPr>
          <p:cNvPr id="7" name="图片 6" descr="14807cca7f3c64777169c9baacb8c663"/>
          <p:cNvPicPr>
            <a:picLocks noChangeAspect="1"/>
          </p:cNvPicPr>
          <p:nvPr/>
        </p:nvPicPr>
        <p:blipFill>
          <a:blip r:embed="rId4">
            <a:lum bright="-6000" contrast="-12000"/>
          </a:blip>
          <a:stretch>
            <a:fillRect/>
          </a:stretch>
        </p:blipFill>
        <p:spPr>
          <a:xfrm>
            <a:off x="1891982" y="1854834"/>
            <a:ext cx="685165" cy="913765"/>
          </a:xfrm>
          <a:prstGeom prst="rect">
            <a:avLst/>
          </a:prstGeom>
        </p:spPr>
      </p:pic>
      <p:sp>
        <p:nvSpPr>
          <p:cNvPr id="8" name="文本框 7"/>
          <p:cNvSpPr txBox="1"/>
          <p:nvPr/>
        </p:nvSpPr>
        <p:spPr>
          <a:xfrm>
            <a:off x="2931383" y="1958340"/>
            <a:ext cx="1687830" cy="706755"/>
          </a:xfrm>
          <a:prstGeom prst="rect">
            <a:avLst/>
          </a:prstGeom>
          <a:noFill/>
        </p:spPr>
        <p:txBody>
          <a:bodyPr wrap="square" rtlCol="0">
            <a:spAutoFit/>
          </a:bodyPr>
          <a:lstStyle/>
          <a:p>
            <a:r>
              <a:rPr lang="zh-CN" altLang="en-US" sz="4000">
                <a:solidFill>
                  <a:srgbClr val="1B4E50"/>
                </a:solidFill>
                <a:latin typeface="创艺简中圆" charset="0"/>
                <a:ea typeface="创艺简中圆" charset="0"/>
              </a:rPr>
              <a:t>目录</a:t>
            </a:r>
          </a:p>
        </p:txBody>
      </p:sp>
      <p:sp>
        <p:nvSpPr>
          <p:cNvPr id="9" name="文本框 8"/>
          <p:cNvSpPr txBox="1"/>
          <p:nvPr/>
        </p:nvSpPr>
        <p:spPr>
          <a:xfrm>
            <a:off x="1891982" y="2777256"/>
            <a:ext cx="685165" cy="646331"/>
          </a:xfrm>
          <a:prstGeom prst="rect">
            <a:avLst/>
          </a:prstGeom>
          <a:noFill/>
        </p:spPr>
        <p:txBody>
          <a:bodyPr wrap="square" rtlCol="0">
            <a:spAutoFit/>
          </a:bodyPr>
          <a:lstStyle/>
          <a:p>
            <a:r>
              <a:rPr lang="en-US" altLang="zh-CN" sz="3600" dirty="0" smtClean="0">
                <a:solidFill>
                  <a:srgbClr val="1B4E50"/>
                </a:solidFill>
                <a:latin typeface="华康少女文字W5(P)" panose="040F0500000000000000" charset="-122"/>
                <a:ea typeface="华康少女文字W5(P)" panose="040F0500000000000000" charset="-122"/>
              </a:rPr>
              <a:t>01</a:t>
            </a:r>
            <a:endParaRPr lang="en-US" altLang="zh-CN" sz="3600" dirty="0">
              <a:solidFill>
                <a:srgbClr val="1B4E50"/>
              </a:solidFill>
              <a:latin typeface="华康少女文字W5(P)" panose="040F0500000000000000" charset="-122"/>
              <a:ea typeface="华康少女文字W5(P)" panose="040F0500000000000000" charset="-122"/>
            </a:endParaRPr>
          </a:p>
        </p:txBody>
      </p:sp>
      <p:sp>
        <p:nvSpPr>
          <p:cNvPr id="10" name="文本框 9"/>
          <p:cNvSpPr txBox="1"/>
          <p:nvPr/>
        </p:nvSpPr>
        <p:spPr>
          <a:xfrm>
            <a:off x="2840673" y="2849426"/>
            <a:ext cx="3022123" cy="523220"/>
          </a:xfrm>
          <a:prstGeom prst="rect">
            <a:avLst/>
          </a:prstGeom>
          <a:noFill/>
        </p:spPr>
        <p:txBody>
          <a:bodyPr wrap="square" rtlCol="0">
            <a:spAutoFit/>
          </a:bodyPr>
          <a:lstStyle/>
          <a:p>
            <a:r>
              <a:rPr lang="zh-CN" altLang="en-US" sz="2800" spc="300" dirty="0" smtClean="0">
                <a:solidFill>
                  <a:srgbClr val="1B4E50"/>
                </a:solidFill>
                <a:latin typeface="创艺简中圆" charset="0"/>
                <a:ea typeface="创艺简中圆" charset="0"/>
                <a:sym typeface="+mn-ea"/>
              </a:rPr>
              <a:t>系统设计说明书</a:t>
            </a:r>
            <a:endParaRPr lang="en-US" altLang="zh-CN" sz="2800" spc="300" dirty="0">
              <a:solidFill>
                <a:srgbClr val="1B4E50"/>
              </a:solidFill>
              <a:latin typeface="创艺简中圆" charset="0"/>
              <a:ea typeface="创艺简中圆" charset="0"/>
              <a:sym typeface="+mn-ea"/>
            </a:endParaRPr>
          </a:p>
        </p:txBody>
      </p:sp>
      <p:sp>
        <p:nvSpPr>
          <p:cNvPr id="11" name="文本框 10"/>
          <p:cNvSpPr txBox="1"/>
          <p:nvPr/>
        </p:nvSpPr>
        <p:spPr>
          <a:xfrm>
            <a:off x="1891982" y="3567742"/>
            <a:ext cx="685165" cy="645160"/>
          </a:xfrm>
          <a:prstGeom prst="rect">
            <a:avLst/>
          </a:prstGeom>
          <a:noFill/>
        </p:spPr>
        <p:txBody>
          <a:bodyPr wrap="square" rtlCol="0">
            <a:spAutoFit/>
          </a:bodyPr>
          <a:lstStyle/>
          <a:p>
            <a:r>
              <a:rPr lang="en-US" altLang="zh-CN" sz="3600" dirty="0" smtClean="0">
                <a:solidFill>
                  <a:srgbClr val="1B4E50"/>
                </a:solidFill>
                <a:latin typeface="华康少女文字W5(P)" panose="040F0500000000000000" charset="-122"/>
                <a:ea typeface="华康少女文字W5(P)" panose="040F0500000000000000" charset="-122"/>
              </a:rPr>
              <a:t>02</a:t>
            </a:r>
            <a:endParaRPr lang="en-US" altLang="zh-CN" sz="3600" dirty="0">
              <a:solidFill>
                <a:srgbClr val="1B4E50"/>
              </a:solidFill>
              <a:latin typeface="华康少女文字W5(P)" panose="040F0500000000000000" charset="-122"/>
              <a:ea typeface="华康少女文字W5(P)" panose="040F0500000000000000" charset="-122"/>
            </a:endParaRPr>
          </a:p>
        </p:txBody>
      </p:sp>
      <p:sp>
        <p:nvSpPr>
          <p:cNvPr id="12" name="文本框 11"/>
          <p:cNvSpPr txBox="1"/>
          <p:nvPr/>
        </p:nvSpPr>
        <p:spPr>
          <a:xfrm>
            <a:off x="2787744" y="3628790"/>
            <a:ext cx="3670013" cy="523220"/>
          </a:xfrm>
          <a:prstGeom prst="rect">
            <a:avLst/>
          </a:prstGeom>
          <a:noFill/>
        </p:spPr>
        <p:txBody>
          <a:bodyPr wrap="square" rtlCol="0">
            <a:spAutoFit/>
          </a:bodyPr>
          <a:lstStyle/>
          <a:p>
            <a:r>
              <a:rPr lang="zh-CN" altLang="en-US" sz="2800" spc="300" dirty="0" smtClean="0">
                <a:solidFill>
                  <a:srgbClr val="1B4E50"/>
                </a:solidFill>
                <a:latin typeface="创艺简中圆" charset="0"/>
                <a:ea typeface="创艺简中圆" charset="0"/>
                <a:sym typeface="+mn-ea"/>
              </a:rPr>
              <a:t>数据库设计说明书</a:t>
            </a:r>
            <a:endParaRPr lang="en-US" altLang="zh-CN" sz="2800" spc="300" dirty="0">
              <a:solidFill>
                <a:srgbClr val="1B4E50"/>
              </a:solidFill>
              <a:latin typeface="创艺简中圆" charset="0"/>
              <a:ea typeface="创艺简中圆" charset="0"/>
              <a:sym typeface="+mn-ea"/>
            </a:endParaRPr>
          </a:p>
        </p:txBody>
      </p:sp>
      <p:sp>
        <p:nvSpPr>
          <p:cNvPr id="13" name="文本框 12"/>
          <p:cNvSpPr txBox="1"/>
          <p:nvPr/>
        </p:nvSpPr>
        <p:spPr>
          <a:xfrm>
            <a:off x="1890233" y="4307043"/>
            <a:ext cx="685165" cy="645160"/>
          </a:xfrm>
          <a:prstGeom prst="rect">
            <a:avLst/>
          </a:prstGeom>
          <a:noFill/>
        </p:spPr>
        <p:txBody>
          <a:bodyPr wrap="square" rtlCol="0">
            <a:spAutoFit/>
          </a:bodyPr>
          <a:lstStyle/>
          <a:p>
            <a:r>
              <a:rPr lang="en-US" altLang="zh-CN" sz="3600" dirty="0" smtClean="0">
                <a:solidFill>
                  <a:srgbClr val="1B4E50"/>
                </a:solidFill>
                <a:latin typeface="华康少女文字W5(P)" panose="040F0500000000000000" charset="-122"/>
                <a:ea typeface="华康少女文字W5(P)" panose="040F0500000000000000" charset="-122"/>
              </a:rPr>
              <a:t>03</a:t>
            </a:r>
            <a:endParaRPr lang="en-US" altLang="zh-CN" sz="3600" dirty="0">
              <a:solidFill>
                <a:srgbClr val="1B4E50"/>
              </a:solidFill>
              <a:latin typeface="华康少女文字W5(P)" panose="040F0500000000000000" charset="-122"/>
              <a:ea typeface="华康少女文字W5(P)" panose="040F0500000000000000" charset="-122"/>
            </a:endParaRPr>
          </a:p>
        </p:txBody>
      </p:sp>
      <p:sp>
        <p:nvSpPr>
          <p:cNvPr id="14" name="文本框 13"/>
          <p:cNvSpPr txBox="1"/>
          <p:nvPr/>
        </p:nvSpPr>
        <p:spPr>
          <a:xfrm>
            <a:off x="2761649" y="4386312"/>
            <a:ext cx="3757835" cy="523220"/>
          </a:xfrm>
          <a:prstGeom prst="rect">
            <a:avLst/>
          </a:prstGeom>
          <a:noFill/>
        </p:spPr>
        <p:txBody>
          <a:bodyPr wrap="square" rtlCol="0">
            <a:spAutoFit/>
          </a:bodyPr>
          <a:lstStyle/>
          <a:p>
            <a:r>
              <a:rPr lang="zh-CN" altLang="en-US" sz="2800" spc="300" dirty="0" smtClean="0">
                <a:solidFill>
                  <a:srgbClr val="1B4E50"/>
                </a:solidFill>
                <a:latin typeface="创艺简中圆" charset="0"/>
                <a:ea typeface="创艺简中圆" charset="0"/>
                <a:sym typeface="+mn-ea"/>
              </a:rPr>
              <a:t>预期开发时间安排</a:t>
            </a:r>
            <a:endParaRPr lang="en-US" altLang="zh-CN" sz="2800" spc="300" dirty="0">
              <a:solidFill>
                <a:srgbClr val="1B4E50"/>
              </a:solidFill>
              <a:latin typeface="创艺简中圆" charset="0"/>
              <a:ea typeface="创艺简中圆" charset="0"/>
              <a:sym typeface="+mn-ea"/>
            </a:endParaRPr>
          </a:p>
        </p:txBody>
      </p:sp>
      <p:sp>
        <p:nvSpPr>
          <p:cNvPr id="15" name="文本框 14"/>
          <p:cNvSpPr txBox="1"/>
          <p:nvPr/>
        </p:nvSpPr>
        <p:spPr>
          <a:xfrm>
            <a:off x="1890233" y="5011699"/>
            <a:ext cx="685165" cy="645160"/>
          </a:xfrm>
          <a:prstGeom prst="rect">
            <a:avLst/>
          </a:prstGeom>
          <a:noFill/>
        </p:spPr>
        <p:txBody>
          <a:bodyPr wrap="square" rtlCol="0">
            <a:spAutoFit/>
          </a:bodyPr>
          <a:lstStyle/>
          <a:p>
            <a:r>
              <a:rPr lang="en-US" altLang="zh-CN" sz="3600" dirty="0" smtClean="0">
                <a:solidFill>
                  <a:srgbClr val="1B4E50"/>
                </a:solidFill>
                <a:latin typeface="华康少女文字W5(P)" panose="040F0500000000000000" charset="-122"/>
                <a:ea typeface="华康少女文字W5(P)" panose="040F0500000000000000" charset="-122"/>
              </a:rPr>
              <a:t>04</a:t>
            </a:r>
            <a:endParaRPr lang="en-US" altLang="zh-CN" sz="3600" dirty="0">
              <a:solidFill>
                <a:srgbClr val="1B4E50"/>
              </a:solidFill>
              <a:latin typeface="华康少女文字W5(P)" panose="040F0500000000000000" charset="-122"/>
              <a:ea typeface="华康少女文字W5(P)" panose="040F0500000000000000" charset="-122"/>
            </a:endParaRPr>
          </a:p>
        </p:txBody>
      </p:sp>
      <p:sp>
        <p:nvSpPr>
          <p:cNvPr id="16" name="文本框 15"/>
          <p:cNvSpPr txBox="1"/>
          <p:nvPr/>
        </p:nvSpPr>
        <p:spPr>
          <a:xfrm>
            <a:off x="2792571" y="5087360"/>
            <a:ext cx="3070225" cy="523220"/>
          </a:xfrm>
          <a:prstGeom prst="rect">
            <a:avLst/>
          </a:prstGeom>
          <a:noFill/>
        </p:spPr>
        <p:txBody>
          <a:bodyPr wrap="square" rtlCol="0">
            <a:spAutoFit/>
          </a:bodyPr>
          <a:lstStyle/>
          <a:p>
            <a:r>
              <a:rPr lang="zh-CN" altLang="en-US" sz="2800" spc="300" dirty="0" smtClean="0">
                <a:solidFill>
                  <a:srgbClr val="1B4E50"/>
                </a:solidFill>
                <a:latin typeface="创艺简中圆" charset="0"/>
                <a:ea typeface="创艺简中圆" charset="0"/>
                <a:sym typeface="+mn-ea"/>
              </a:rPr>
              <a:t>问题解答</a:t>
            </a:r>
            <a:endParaRPr lang="en-US" altLang="zh-CN" sz="2800" spc="300" dirty="0">
              <a:solidFill>
                <a:srgbClr val="1B4E50"/>
              </a:solidFill>
              <a:latin typeface="创艺简中圆" charset="0"/>
              <a:ea typeface="创艺简中圆" charset="0"/>
              <a:sym typeface="+mn-ea"/>
            </a:endParaRPr>
          </a:p>
        </p:txBody>
      </p:sp>
      <p:sp>
        <p:nvSpPr>
          <p:cNvPr id="17" name="文本框 16"/>
          <p:cNvSpPr txBox="1"/>
          <p:nvPr/>
        </p:nvSpPr>
        <p:spPr>
          <a:xfrm>
            <a:off x="1891981" y="5691505"/>
            <a:ext cx="685165" cy="645160"/>
          </a:xfrm>
          <a:prstGeom prst="rect">
            <a:avLst/>
          </a:prstGeom>
          <a:noFill/>
        </p:spPr>
        <p:txBody>
          <a:bodyPr wrap="square" rtlCol="0">
            <a:spAutoFit/>
          </a:bodyPr>
          <a:lstStyle/>
          <a:p>
            <a:r>
              <a:rPr lang="en-US" altLang="zh-CN" sz="3600" dirty="0" smtClean="0">
                <a:solidFill>
                  <a:srgbClr val="1B4E50"/>
                </a:solidFill>
                <a:latin typeface="华康少女文字W5(P)" panose="040F0500000000000000" charset="-122"/>
                <a:ea typeface="华康少女文字W5(P)" panose="040F0500000000000000" charset="-122"/>
              </a:rPr>
              <a:t>05</a:t>
            </a:r>
            <a:endParaRPr lang="en-US" altLang="zh-CN" sz="3600" dirty="0">
              <a:solidFill>
                <a:srgbClr val="1B4E50"/>
              </a:solidFill>
              <a:latin typeface="华康少女文字W5(P)" panose="040F0500000000000000" charset="-122"/>
              <a:ea typeface="华康少女文字W5(P)" panose="040F0500000000000000" charset="-122"/>
            </a:endParaRPr>
          </a:p>
        </p:txBody>
      </p:sp>
      <p:sp>
        <p:nvSpPr>
          <p:cNvPr id="18" name="文本框 17"/>
          <p:cNvSpPr txBox="1"/>
          <p:nvPr/>
        </p:nvSpPr>
        <p:spPr>
          <a:xfrm>
            <a:off x="2768996" y="5752475"/>
            <a:ext cx="3070225" cy="523220"/>
          </a:xfrm>
          <a:prstGeom prst="rect">
            <a:avLst/>
          </a:prstGeom>
          <a:noFill/>
        </p:spPr>
        <p:txBody>
          <a:bodyPr wrap="square" rtlCol="0">
            <a:spAutoFit/>
          </a:bodyPr>
          <a:lstStyle/>
          <a:p>
            <a:r>
              <a:rPr lang="zh-CN" altLang="en-US" sz="2800" spc="300" dirty="0" smtClean="0">
                <a:solidFill>
                  <a:srgbClr val="1B4E50"/>
                </a:solidFill>
                <a:latin typeface="创艺简中圆" charset="0"/>
                <a:ea typeface="创艺简中圆" charset="0"/>
                <a:sym typeface="+mn-ea"/>
              </a:rPr>
              <a:t>小组分工</a:t>
            </a:r>
            <a:endParaRPr lang="en-US" altLang="zh-CN" sz="2800" spc="300" dirty="0">
              <a:solidFill>
                <a:srgbClr val="1B4E50"/>
              </a:solidFill>
              <a:latin typeface="创艺简中圆" charset="0"/>
              <a:ea typeface="创艺简中圆" charset="0"/>
              <a:sym typeface="+mn-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725170" y="382905"/>
            <a:ext cx="906145" cy="721360"/>
          </a:xfrm>
          <a:prstGeom prst="rect">
            <a:avLst/>
          </a:prstGeom>
          <a:noFill/>
          <a:ln>
            <a:solidFill>
              <a:srgbClr val="1B4E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772602" y="330835"/>
            <a:ext cx="2962910" cy="584775"/>
          </a:xfrm>
          <a:prstGeom prst="rect">
            <a:avLst/>
          </a:prstGeom>
          <a:noFill/>
        </p:spPr>
        <p:txBody>
          <a:bodyPr wrap="square" rtlCol="0">
            <a:spAutoFit/>
          </a:bodyPr>
          <a:lstStyle/>
          <a:p>
            <a:r>
              <a:rPr lang="zh-CN" altLang="en-US" sz="3200" dirty="0" smtClean="0">
                <a:solidFill>
                  <a:srgbClr val="467680"/>
                </a:solidFill>
                <a:latin typeface="创艺简中圆" charset="0"/>
                <a:ea typeface="创艺简中圆" charset="0"/>
                <a:sym typeface="+mn-ea"/>
              </a:rPr>
              <a:t>表结构设计</a:t>
            </a:r>
            <a:endParaRPr lang="zh-CN" altLang="en-US" dirty="0"/>
          </a:p>
        </p:txBody>
      </p:sp>
      <p:pic>
        <p:nvPicPr>
          <p:cNvPr id="18" name="图片 17" descr="984f83a9e11beb10c3c10e2b69f20971"/>
          <p:cNvPicPr>
            <a:picLocks noChangeAspect="1"/>
          </p:cNvPicPr>
          <p:nvPr/>
        </p:nvPicPr>
        <p:blipFill>
          <a:blip r:embed="rId2"/>
          <a:srcRect l="31144" t="45089" r="37343" b="52050"/>
          <a:stretch>
            <a:fillRect/>
          </a:stretch>
        </p:blipFill>
        <p:spPr>
          <a:xfrm>
            <a:off x="725170" y="800100"/>
            <a:ext cx="1733550" cy="199390"/>
          </a:xfrm>
          <a:prstGeom prst="rect">
            <a:avLst/>
          </a:prstGeom>
        </p:spPr>
      </p:pic>
      <p:sp>
        <p:nvSpPr>
          <p:cNvPr id="15" name="文本框 14"/>
          <p:cNvSpPr txBox="1"/>
          <p:nvPr/>
        </p:nvSpPr>
        <p:spPr>
          <a:xfrm>
            <a:off x="874395" y="-107315"/>
            <a:ext cx="607695" cy="1106805"/>
          </a:xfrm>
          <a:prstGeom prst="rect">
            <a:avLst/>
          </a:prstGeom>
          <a:noFill/>
        </p:spPr>
        <p:txBody>
          <a:bodyPr wrap="square" rtlCol="0">
            <a:spAutoFit/>
          </a:bodyPr>
          <a:lstStyle/>
          <a:p>
            <a:r>
              <a:rPr lang="en-US" altLang="zh-CN" sz="6600" dirty="0">
                <a:solidFill>
                  <a:srgbClr val="1B4E50"/>
                </a:solidFill>
              </a:rPr>
              <a:t>2</a:t>
            </a:r>
          </a:p>
        </p:txBody>
      </p:sp>
      <p:sp>
        <p:nvSpPr>
          <p:cNvPr id="12" name="矩形 11"/>
          <p:cNvSpPr/>
          <p:nvPr/>
        </p:nvSpPr>
        <p:spPr>
          <a:xfrm>
            <a:off x="5862174" y="999490"/>
            <a:ext cx="5656726" cy="668655"/>
          </a:xfrm>
          <a:prstGeom prst="rect">
            <a:avLst/>
          </a:prstGeom>
          <a:solidFill>
            <a:srgbClr val="1A501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400" dirty="0"/>
              <a:t>表</a:t>
            </a:r>
            <a:r>
              <a:rPr lang="en-US" altLang="zh-CN" sz="2400" dirty="0"/>
              <a:t>manager</a:t>
            </a:r>
            <a:r>
              <a:rPr lang="zh-CN" altLang="zh-CN" sz="2400" dirty="0"/>
              <a:t>记录系统管理员的基本信息</a:t>
            </a:r>
          </a:p>
        </p:txBody>
      </p:sp>
      <p:sp>
        <p:nvSpPr>
          <p:cNvPr id="5" name="矩形 4"/>
          <p:cNvSpPr/>
          <p:nvPr/>
        </p:nvSpPr>
        <p:spPr>
          <a:xfrm>
            <a:off x="6003634" y="3244334"/>
            <a:ext cx="184731" cy="369332"/>
          </a:xfrm>
          <a:prstGeom prst="rect">
            <a:avLst/>
          </a:prstGeom>
        </p:spPr>
        <p:txBody>
          <a:bodyPr wrap="none">
            <a:spAutoFit/>
          </a:bodyPr>
          <a:lstStyle/>
          <a:p>
            <a:pPr algn="just">
              <a:spcAft>
                <a:spcPts val="0"/>
              </a:spcAft>
            </a:pPr>
            <a:endParaRPr lang="zh-CN" altLang="zh-CN" kern="100" dirty="0">
              <a:effectLst/>
              <a:latin typeface="等线" charset="0"/>
              <a:ea typeface="等线" charset="0"/>
              <a:cs typeface="Times New Roman" charset="0"/>
            </a:endParaRPr>
          </a:p>
        </p:txBody>
      </p:sp>
      <p:pic>
        <p:nvPicPr>
          <p:cNvPr id="19" name="图片 18"/>
          <p:cNvPicPr/>
          <p:nvPr/>
        </p:nvPicPr>
        <p:blipFill>
          <a:blip r:embed="rId3">
            <a:extLst>
              <a:ext uri="{28A0092B-C50C-407E-A947-70E740481C1C}">
                <a14:useLocalDpi xmlns:a14="http://schemas.microsoft.com/office/drawing/2010/main" val="0"/>
              </a:ext>
            </a:extLst>
          </a:blip>
          <a:srcRect/>
          <a:stretch>
            <a:fillRect/>
          </a:stretch>
        </p:blipFill>
        <p:spPr bwMode="auto">
          <a:xfrm>
            <a:off x="1998344" y="1770058"/>
            <a:ext cx="5913755" cy="1658942"/>
          </a:xfrm>
          <a:prstGeom prst="rect">
            <a:avLst/>
          </a:prstGeom>
          <a:noFill/>
          <a:ln>
            <a:noFill/>
          </a:ln>
        </p:spPr>
      </p:pic>
      <p:sp>
        <p:nvSpPr>
          <p:cNvPr id="20" name="矩形 19"/>
          <p:cNvSpPr/>
          <p:nvPr/>
        </p:nvSpPr>
        <p:spPr>
          <a:xfrm>
            <a:off x="5862175" y="3639558"/>
            <a:ext cx="3815226" cy="668655"/>
          </a:xfrm>
          <a:prstGeom prst="rect">
            <a:avLst/>
          </a:prstGeom>
          <a:solidFill>
            <a:srgbClr val="1A501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400" dirty="0"/>
              <a:t>表</a:t>
            </a:r>
            <a:r>
              <a:rPr lang="en-US" altLang="zh-CN" sz="2400" dirty="0"/>
              <a:t>user</a:t>
            </a:r>
            <a:r>
              <a:rPr lang="zh-CN" altLang="zh-CN" sz="2400" dirty="0"/>
              <a:t>储存用户的基本信息</a:t>
            </a:r>
          </a:p>
        </p:txBody>
      </p:sp>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8344" y="4518771"/>
            <a:ext cx="5600700" cy="1819418"/>
          </a:xfrm>
          <a:prstGeom prst="rect">
            <a:avLst/>
          </a:prstGeom>
        </p:spPr>
      </p:pic>
    </p:spTree>
    <p:extLst>
      <p:ext uri="{BB962C8B-B14F-4D97-AF65-F5344CB8AC3E}">
        <p14:creationId xmlns:p14="http://schemas.microsoft.com/office/powerpoint/2010/main" val="191452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horizont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65f6b988b2ee98349623d8c40aa6ebfb"/>
          <p:cNvPicPr>
            <a:picLocks noChangeAspect="1"/>
          </p:cNvPicPr>
          <p:nvPr/>
        </p:nvPicPr>
        <p:blipFill>
          <a:blip r:embed="rId2">
            <a:lum bright="-18000" contrast="12000"/>
          </a:blip>
          <a:stretch>
            <a:fillRect/>
          </a:stretch>
        </p:blipFill>
        <p:spPr>
          <a:xfrm>
            <a:off x="6980555" y="2052955"/>
            <a:ext cx="3568065" cy="2752090"/>
          </a:xfrm>
          <a:prstGeom prst="rect">
            <a:avLst/>
          </a:prstGeom>
        </p:spPr>
      </p:pic>
      <p:sp>
        <p:nvSpPr>
          <p:cNvPr id="14" name="矩形 13"/>
          <p:cNvSpPr/>
          <p:nvPr/>
        </p:nvSpPr>
        <p:spPr>
          <a:xfrm>
            <a:off x="175895" y="1333500"/>
            <a:ext cx="5882640" cy="4191000"/>
          </a:xfrm>
          <a:prstGeom prst="rect">
            <a:avLst/>
          </a:prstGeom>
          <a:solidFill>
            <a:srgbClr val="4C7F6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75895" y="2798990"/>
            <a:ext cx="1534795" cy="1014730"/>
          </a:xfrm>
          <a:prstGeom prst="rect">
            <a:avLst/>
          </a:prstGeom>
          <a:noFill/>
        </p:spPr>
        <p:txBody>
          <a:bodyPr wrap="square" rtlCol="0">
            <a:spAutoFit/>
          </a:bodyPr>
          <a:lstStyle/>
          <a:p>
            <a:r>
              <a:rPr lang="en-US" altLang="zh-CN" sz="6000" dirty="0" smtClean="0">
                <a:solidFill>
                  <a:srgbClr val="1B4E50"/>
                </a:solidFill>
                <a:latin typeface="华康少女文字W5(P)" panose="040F0500000000000000" charset="-122"/>
                <a:ea typeface="华康少女文字W5(P)" panose="040F0500000000000000" charset="-122"/>
              </a:rPr>
              <a:t>03</a:t>
            </a:r>
            <a:endParaRPr lang="en-US" altLang="zh-CN" sz="6000" dirty="0">
              <a:solidFill>
                <a:srgbClr val="1B4E50"/>
              </a:solidFill>
              <a:latin typeface="华康少女文字W5(P)" panose="040F0500000000000000" charset="-122"/>
              <a:ea typeface="华康少女文字W5(P)" panose="040F0500000000000000" charset="-122"/>
            </a:endParaRPr>
          </a:p>
        </p:txBody>
      </p:sp>
      <p:sp>
        <p:nvSpPr>
          <p:cNvPr id="16" name="文本框 15"/>
          <p:cNvSpPr txBox="1"/>
          <p:nvPr/>
        </p:nvSpPr>
        <p:spPr>
          <a:xfrm>
            <a:off x="1183152" y="2921634"/>
            <a:ext cx="4699537" cy="707886"/>
          </a:xfrm>
          <a:prstGeom prst="rect">
            <a:avLst/>
          </a:prstGeom>
          <a:noFill/>
        </p:spPr>
        <p:txBody>
          <a:bodyPr wrap="square" rtlCol="0">
            <a:spAutoFit/>
          </a:bodyPr>
          <a:lstStyle>
            <a:defPPr>
              <a:defRPr lang="zh-CN"/>
            </a:defPPr>
            <a:lvl1pPr>
              <a:defRPr sz="4400" b="1">
                <a:latin typeface="创艺简中圆" charset="0"/>
                <a:ea typeface="创艺简中圆" charset="0"/>
              </a:defRPr>
            </a:lvl1pPr>
          </a:lstStyle>
          <a:p>
            <a:r>
              <a:rPr lang="zh-CN" altLang="en-US" sz="4000" dirty="0">
                <a:solidFill>
                  <a:srgbClr val="1B4E50"/>
                </a:solidFill>
                <a:latin typeface="华康少女文字W5(P)" panose="040F0500000000000000" charset="-122"/>
                <a:ea typeface="华康少女文字W5(P)" panose="040F0500000000000000" charset="-122"/>
              </a:rPr>
              <a:t>预期开发时间安排</a:t>
            </a:r>
            <a:endParaRPr lang="en-US" altLang="zh-CN" sz="4000" dirty="0">
              <a:solidFill>
                <a:srgbClr val="1B4E50"/>
              </a:solidFill>
              <a:latin typeface="华康少女文字W5(P)" panose="040F0500000000000000" charset="-122"/>
              <a:ea typeface="华康少女文字W5(P)" panose="040F0500000000000000" charset="-122"/>
              <a:sym typeface="+mn-ea"/>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805096582"/>
              </p:ext>
            </p:extLst>
          </p:nvPr>
        </p:nvGraphicFramePr>
        <p:xfrm>
          <a:off x="3759200" y="116243"/>
          <a:ext cx="8051800" cy="6665557"/>
        </p:xfrm>
        <a:graphic>
          <a:graphicData uri="http://schemas.openxmlformats.org/drawingml/2006/table">
            <a:tbl>
              <a:tblPr firstRow="1" bandRow="1">
                <a:tableStyleId>{10A1B5D5-9B99-4C35-A422-299274C87663}</a:tableStyleId>
              </a:tblPr>
              <a:tblGrid>
                <a:gridCol w="2212148"/>
                <a:gridCol w="2212148"/>
                <a:gridCol w="3627504"/>
              </a:tblGrid>
              <a:tr h="585608">
                <a:tc>
                  <a:txBody>
                    <a:bodyPr/>
                    <a:lstStyle/>
                    <a:p>
                      <a:r>
                        <a:rPr lang="zh-CN" altLang="en-US" dirty="0" smtClean="0"/>
                        <a:t>学号</a:t>
                      </a:r>
                      <a:endParaRPr lang="zh-CN" altLang="en-US" dirty="0"/>
                    </a:p>
                  </a:txBody>
                  <a:tcPr/>
                </a:tc>
                <a:tc>
                  <a:txBody>
                    <a:bodyPr/>
                    <a:lstStyle/>
                    <a:p>
                      <a:r>
                        <a:rPr lang="zh-CN" altLang="en-US" dirty="0" smtClean="0"/>
                        <a:t>姓名</a:t>
                      </a:r>
                      <a:endParaRPr lang="zh-CN" altLang="en-US" dirty="0"/>
                    </a:p>
                  </a:txBody>
                  <a:tcPr/>
                </a:tc>
                <a:tc>
                  <a:txBody>
                    <a:bodyPr/>
                    <a:lstStyle/>
                    <a:p>
                      <a:r>
                        <a:rPr lang="zh-CN" altLang="en-US" dirty="0" smtClean="0"/>
                        <a:t>分工</a:t>
                      </a:r>
                      <a:endParaRPr lang="zh-CN" altLang="en-US" dirty="0"/>
                    </a:p>
                  </a:txBody>
                  <a:tcPr/>
                </a:tc>
              </a:tr>
              <a:tr h="585608">
                <a:tc>
                  <a:txBody>
                    <a:bodyPr/>
                    <a:lstStyle/>
                    <a:p>
                      <a:r>
                        <a:rPr lang="en-US" altLang="zh-CN" dirty="0" smtClean="0"/>
                        <a:t>131700114</a:t>
                      </a:r>
                      <a:endParaRPr lang="zh-CN" altLang="en-US" dirty="0"/>
                    </a:p>
                  </a:txBody>
                  <a:tcPr/>
                </a:tc>
                <a:tc>
                  <a:txBody>
                    <a:bodyPr/>
                    <a:lstStyle/>
                    <a:p>
                      <a:r>
                        <a:rPr lang="zh-CN" altLang="en-US" dirty="0" smtClean="0"/>
                        <a:t>张辉</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数据库设计</a:t>
                      </a:r>
                    </a:p>
                    <a:p>
                      <a:endParaRPr lang="zh-CN" altLang="en-US" dirty="0"/>
                    </a:p>
                  </a:txBody>
                  <a:tcPr/>
                </a:tc>
              </a:tr>
              <a:tr h="585608">
                <a:tc>
                  <a:txBody>
                    <a:bodyPr/>
                    <a:lstStyle/>
                    <a:p>
                      <a:r>
                        <a:rPr lang="en-US" altLang="zh-CN" dirty="0" smtClean="0"/>
                        <a:t>061700232</a:t>
                      </a:r>
                      <a:endParaRPr lang="zh-CN" altLang="en-US" dirty="0"/>
                    </a:p>
                  </a:txBody>
                  <a:tcPr/>
                </a:tc>
                <a:tc>
                  <a:txBody>
                    <a:bodyPr/>
                    <a:lstStyle/>
                    <a:p>
                      <a:r>
                        <a:rPr lang="zh-CN" altLang="en-US" dirty="0" smtClean="0"/>
                        <a:t>闫佳豪</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UI</a:t>
                      </a:r>
                      <a:r>
                        <a:rPr lang="zh-CN" altLang="en-US" dirty="0" smtClean="0"/>
                        <a:t>界面设计</a:t>
                      </a:r>
                      <a:endParaRPr lang="zh-CN" altLang="en-US" dirty="0"/>
                    </a:p>
                  </a:txBody>
                  <a:tcPr/>
                </a:tc>
              </a:tr>
              <a:tr h="752161">
                <a:tc>
                  <a:txBody>
                    <a:bodyPr/>
                    <a:lstStyle/>
                    <a:p>
                      <a:r>
                        <a:rPr lang="en-US" altLang="zh-CN" dirty="0" smtClean="0"/>
                        <a:t>031702612</a:t>
                      </a:r>
                      <a:endParaRPr lang="zh-CN" altLang="en-US" dirty="0"/>
                    </a:p>
                  </a:txBody>
                  <a:tcPr/>
                </a:tc>
                <a:tc>
                  <a:txBody>
                    <a:bodyPr/>
                    <a:lstStyle/>
                    <a:p>
                      <a:r>
                        <a:rPr lang="zh-CN" altLang="en-US" dirty="0" smtClean="0"/>
                        <a:t>陈志超</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后端</a:t>
                      </a:r>
                      <a:r>
                        <a:rPr lang="en-US" altLang="zh-CN" dirty="0" smtClean="0"/>
                        <a:t>——</a:t>
                      </a:r>
                      <a:r>
                        <a:rPr lang="zh-CN" altLang="en-US" dirty="0" smtClean="0"/>
                        <a:t>个人信息，登录注册，管理员管理</a:t>
                      </a:r>
                      <a:endParaRPr lang="zh-CN" altLang="en-US" dirty="0" smtClean="0"/>
                    </a:p>
                    <a:p>
                      <a:endParaRPr lang="zh-CN" altLang="en-US" dirty="0"/>
                    </a:p>
                  </a:txBody>
                  <a:tcPr/>
                </a:tc>
              </a:tr>
              <a:tr h="585608">
                <a:tc>
                  <a:txBody>
                    <a:bodyPr/>
                    <a:lstStyle/>
                    <a:p>
                      <a:r>
                        <a:rPr lang="en-US" altLang="zh-CN" dirty="0" smtClean="0"/>
                        <a:t>031702632</a:t>
                      </a:r>
                      <a:endParaRPr lang="zh-CN" altLang="en-US" dirty="0"/>
                    </a:p>
                  </a:txBody>
                  <a:tcPr/>
                </a:tc>
                <a:tc>
                  <a:txBody>
                    <a:bodyPr/>
                    <a:lstStyle/>
                    <a:p>
                      <a:r>
                        <a:rPr lang="zh-CN" altLang="en-US" dirty="0" smtClean="0"/>
                        <a:t>林华伟</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算法设计，测试</a:t>
                      </a:r>
                      <a:endParaRPr lang="zh-CN" altLang="en-US" dirty="0" smtClean="0"/>
                    </a:p>
                    <a:p>
                      <a:endParaRPr lang="zh-CN" altLang="en-US" dirty="0"/>
                    </a:p>
                  </a:txBody>
                  <a:tcPr/>
                </a:tc>
              </a:tr>
              <a:tr h="803409">
                <a:tc>
                  <a:txBody>
                    <a:bodyPr/>
                    <a:lstStyle/>
                    <a:p>
                      <a:r>
                        <a:rPr lang="en-US" altLang="zh-CN" dirty="0" smtClean="0"/>
                        <a:t>031702611</a:t>
                      </a:r>
                      <a:endParaRPr lang="zh-CN" altLang="en-US" dirty="0"/>
                    </a:p>
                  </a:txBody>
                  <a:tcPr/>
                </a:tc>
                <a:tc>
                  <a:txBody>
                    <a:bodyPr/>
                    <a:lstStyle/>
                    <a:p>
                      <a:r>
                        <a:rPr lang="zh-CN" altLang="en-US" dirty="0" smtClean="0"/>
                        <a:t>李斯文</a:t>
                      </a:r>
                      <a:endParaRPr lang="zh-CN" altLang="en-US" dirty="0"/>
                    </a:p>
                  </a:txBody>
                  <a:tcPr/>
                </a:tc>
                <a:tc>
                  <a:txBody>
                    <a:bodyPr/>
                    <a:lstStyle/>
                    <a:p>
                      <a:r>
                        <a:rPr lang="zh-CN" altLang="en-US" dirty="0" smtClean="0"/>
                        <a:t>前端</a:t>
                      </a:r>
                      <a:r>
                        <a:rPr lang="en-US" altLang="zh-CN" dirty="0" smtClean="0"/>
                        <a:t>——</a:t>
                      </a:r>
                      <a:r>
                        <a:rPr lang="zh-CN" altLang="en-US" dirty="0" smtClean="0"/>
                        <a:t>用户信息，宠物中心，宠物百科界面设计</a:t>
                      </a:r>
                      <a:endParaRPr lang="zh-CN" altLang="en-US" dirty="0"/>
                    </a:p>
                  </a:txBody>
                  <a:tcPr/>
                </a:tc>
              </a:tr>
              <a:tr h="562386">
                <a:tc>
                  <a:txBody>
                    <a:bodyPr/>
                    <a:lstStyle/>
                    <a:p>
                      <a:r>
                        <a:rPr lang="en-US" altLang="zh-CN" dirty="0" smtClean="0"/>
                        <a:t>031702338</a:t>
                      </a:r>
                      <a:endParaRPr lang="zh-CN" altLang="en-US" dirty="0"/>
                    </a:p>
                  </a:txBody>
                  <a:tcPr/>
                </a:tc>
                <a:tc>
                  <a:txBody>
                    <a:bodyPr/>
                    <a:lstStyle/>
                    <a:p>
                      <a:r>
                        <a:rPr lang="zh-CN" altLang="en-US" dirty="0" smtClean="0"/>
                        <a:t>郑学贵</a:t>
                      </a:r>
                      <a:endParaRPr lang="zh-CN" altLang="en-US" dirty="0"/>
                    </a:p>
                  </a:txBody>
                  <a:tcPr/>
                </a:tc>
                <a:tc>
                  <a:txBody>
                    <a:bodyPr/>
                    <a:lstStyle/>
                    <a:p>
                      <a:r>
                        <a:rPr lang="zh-CN" altLang="en-US" dirty="0" smtClean="0"/>
                        <a:t>算法实现图像处理，测试</a:t>
                      </a:r>
                      <a:endParaRPr lang="zh-CN" altLang="en-US" dirty="0"/>
                    </a:p>
                  </a:txBody>
                  <a:tcPr/>
                </a:tc>
              </a:tr>
              <a:tr h="562386">
                <a:tc>
                  <a:txBody>
                    <a:bodyPr/>
                    <a:lstStyle/>
                    <a:p>
                      <a:r>
                        <a:rPr lang="en-US" altLang="zh-CN" dirty="0" smtClean="0"/>
                        <a:t>031702509</a:t>
                      </a:r>
                      <a:endParaRPr lang="zh-CN" altLang="en-US" dirty="0"/>
                    </a:p>
                  </a:txBody>
                  <a:tcPr/>
                </a:tc>
                <a:tc>
                  <a:txBody>
                    <a:bodyPr/>
                    <a:lstStyle/>
                    <a:p>
                      <a:r>
                        <a:rPr lang="zh-CN" altLang="en-US" dirty="0" smtClean="0"/>
                        <a:t>李享</a:t>
                      </a:r>
                      <a:endParaRPr lang="zh-CN" altLang="en-US" dirty="0"/>
                    </a:p>
                  </a:txBody>
                  <a:tcPr/>
                </a:tc>
                <a:tc>
                  <a:txBody>
                    <a:bodyPr/>
                    <a:lstStyle/>
                    <a:p>
                      <a:r>
                        <a:rPr lang="zh-CN" altLang="en-US" dirty="0" smtClean="0"/>
                        <a:t>前端</a:t>
                      </a:r>
                      <a:r>
                        <a:rPr lang="en-US" altLang="zh-CN" dirty="0" smtClean="0"/>
                        <a:t>——</a:t>
                      </a:r>
                      <a:r>
                        <a:rPr lang="zh-CN" altLang="en-US" dirty="0" smtClean="0"/>
                        <a:t>宠物管理，寻宠启示，留言界面设计</a:t>
                      </a:r>
                      <a:endParaRPr lang="zh-CN" altLang="en-US" dirty="0"/>
                    </a:p>
                  </a:txBody>
                  <a:tcPr/>
                </a:tc>
              </a:tr>
              <a:tr h="341702">
                <a:tc>
                  <a:txBody>
                    <a:bodyPr/>
                    <a:lstStyle/>
                    <a:p>
                      <a:r>
                        <a:rPr lang="en-US" altLang="zh-CN" dirty="0" smtClean="0"/>
                        <a:t>031702326</a:t>
                      </a:r>
                      <a:endParaRPr lang="zh-CN" altLang="en-US" dirty="0"/>
                    </a:p>
                  </a:txBody>
                  <a:tcPr/>
                </a:tc>
                <a:tc>
                  <a:txBody>
                    <a:bodyPr/>
                    <a:lstStyle/>
                    <a:p>
                      <a:r>
                        <a:rPr lang="zh-CN" altLang="en-US" dirty="0" smtClean="0"/>
                        <a:t>胥鹏</a:t>
                      </a:r>
                      <a:endParaRPr lang="zh-CN" altLang="en-US" dirty="0"/>
                    </a:p>
                  </a:txBody>
                  <a:tcPr/>
                </a:tc>
                <a:tc>
                  <a:txBody>
                    <a:bodyPr/>
                    <a:lstStyle/>
                    <a:p>
                      <a:r>
                        <a:rPr lang="en-US" altLang="zh-CN" dirty="0" smtClean="0"/>
                        <a:t>UI</a:t>
                      </a:r>
                      <a:r>
                        <a:rPr lang="zh-CN" altLang="en-US" dirty="0" smtClean="0"/>
                        <a:t>界面设计</a:t>
                      </a:r>
                      <a:endParaRPr lang="zh-CN" altLang="en-US" dirty="0"/>
                    </a:p>
                  </a:txBody>
                  <a:tcPr/>
                </a:tc>
              </a:tr>
              <a:tr h="562386">
                <a:tc>
                  <a:txBody>
                    <a:bodyPr/>
                    <a:lstStyle/>
                    <a:p>
                      <a:r>
                        <a:rPr lang="en-US" altLang="zh-CN" dirty="0" smtClean="0"/>
                        <a:t>031702536</a:t>
                      </a:r>
                      <a:endParaRPr lang="zh-CN" altLang="en-US" dirty="0"/>
                    </a:p>
                  </a:txBody>
                  <a:tcPr/>
                </a:tc>
                <a:tc>
                  <a:txBody>
                    <a:bodyPr/>
                    <a:lstStyle/>
                    <a:p>
                      <a:r>
                        <a:rPr lang="zh-CN" altLang="en-US" dirty="0" smtClean="0"/>
                        <a:t>伍裕荣</a:t>
                      </a:r>
                      <a:endParaRPr lang="zh-CN" altLang="en-US" dirty="0"/>
                    </a:p>
                  </a:txBody>
                  <a:tcPr/>
                </a:tc>
                <a:tc>
                  <a:txBody>
                    <a:bodyPr/>
                    <a:lstStyle/>
                    <a:p>
                      <a:r>
                        <a:rPr lang="zh-CN" altLang="en-US" dirty="0" smtClean="0"/>
                        <a:t>后端</a:t>
                      </a:r>
                      <a:r>
                        <a:rPr lang="en-US" altLang="zh-CN" dirty="0" smtClean="0"/>
                        <a:t>——</a:t>
                      </a:r>
                      <a:r>
                        <a:rPr lang="zh-CN" altLang="en-US" dirty="0" smtClean="0"/>
                        <a:t>寻宠启示，留言，聊天</a:t>
                      </a:r>
                      <a:endParaRPr lang="zh-CN" altLang="en-US" dirty="0"/>
                    </a:p>
                  </a:txBody>
                  <a:tcPr/>
                </a:tc>
              </a:tr>
              <a:tr h="316902">
                <a:tc>
                  <a:txBody>
                    <a:bodyPr/>
                    <a:lstStyle/>
                    <a:p>
                      <a:r>
                        <a:rPr lang="en-US" altLang="zh-CN" dirty="0" smtClean="0"/>
                        <a:t>031702601</a:t>
                      </a:r>
                      <a:endParaRPr lang="zh-CN" altLang="en-US" dirty="0"/>
                    </a:p>
                  </a:txBody>
                  <a:tcPr/>
                </a:tc>
                <a:tc>
                  <a:txBody>
                    <a:bodyPr/>
                    <a:lstStyle/>
                    <a:p>
                      <a:r>
                        <a:rPr lang="zh-CN" altLang="en-US" dirty="0" smtClean="0"/>
                        <a:t>罗爱玥</a:t>
                      </a:r>
                      <a:endParaRPr lang="zh-CN" altLang="en-US" dirty="0"/>
                    </a:p>
                  </a:txBody>
                  <a:tcPr/>
                </a:tc>
                <a:tc>
                  <a:txBody>
                    <a:bodyPr/>
                    <a:lstStyle/>
                    <a:p>
                      <a:r>
                        <a:rPr lang="zh-CN" altLang="en-US" dirty="0" smtClean="0"/>
                        <a:t>统筹规划，项目经理，兼职</a:t>
                      </a:r>
                      <a:r>
                        <a:rPr lang="en-US" altLang="zh-CN" dirty="0" smtClean="0"/>
                        <a:t>UI</a:t>
                      </a:r>
                      <a:endParaRPr lang="zh-CN" altLang="en-US" dirty="0"/>
                    </a:p>
                  </a:txBody>
                  <a:tcPr/>
                </a:tc>
              </a:tr>
            </a:tbl>
          </a:graphicData>
        </a:graphic>
      </p:graphicFrame>
      <p:pic>
        <p:nvPicPr>
          <p:cNvPr id="4" name="图片 8"/>
          <p:cNvPicPr>
            <a:picLocks noChangeAspect="1"/>
          </p:cNvPicPr>
          <p:nvPr/>
        </p:nvPicPr>
        <p:blipFill>
          <a:blip r:embed="rId2"/>
          <a:stretch>
            <a:fillRect/>
          </a:stretch>
        </p:blipFill>
        <p:spPr>
          <a:xfrm>
            <a:off x="322263" y="116243"/>
            <a:ext cx="2312987" cy="3740150"/>
          </a:xfrm>
          <a:prstGeom prst="rect">
            <a:avLst/>
          </a:prstGeom>
          <a:noFill/>
          <a:ln w="9525">
            <a:noFill/>
          </a:ln>
        </p:spPr>
      </p:pic>
      <p:sp>
        <p:nvSpPr>
          <p:cNvPr id="5" name="文本框 4"/>
          <p:cNvSpPr txBox="1"/>
          <p:nvPr/>
        </p:nvSpPr>
        <p:spPr>
          <a:xfrm>
            <a:off x="965200" y="3949700"/>
            <a:ext cx="1092200" cy="2554545"/>
          </a:xfrm>
          <a:prstGeom prst="rect">
            <a:avLst/>
          </a:prstGeom>
          <a:noFill/>
        </p:spPr>
        <p:txBody>
          <a:bodyPr wrap="square" rtlCol="0">
            <a:spAutoFit/>
          </a:bodyPr>
          <a:lstStyle/>
          <a:p>
            <a:r>
              <a:rPr kumimoji="1" lang="zh-CN" altLang="en-US" sz="4000" dirty="0" smtClean="0">
                <a:solidFill>
                  <a:srgbClr val="1A501B"/>
                </a:solidFill>
              </a:rPr>
              <a:t>分工安排</a:t>
            </a:r>
            <a:endParaRPr kumimoji="1" lang="zh-CN" altLang="en-US" sz="4000" dirty="0">
              <a:solidFill>
                <a:srgbClr val="1A501B"/>
              </a:solidFill>
            </a:endParaRPr>
          </a:p>
        </p:txBody>
      </p:sp>
    </p:spTree>
    <p:extLst>
      <p:ext uri="{BB962C8B-B14F-4D97-AF65-F5344CB8AC3E}">
        <p14:creationId xmlns:p14="http://schemas.microsoft.com/office/powerpoint/2010/main" val="95210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95074168"/>
              </p:ext>
            </p:extLst>
          </p:nvPr>
        </p:nvGraphicFramePr>
        <p:xfrm>
          <a:off x="2882900" y="736600"/>
          <a:ext cx="8597900" cy="5471627"/>
        </p:xfrm>
        <a:graphic>
          <a:graphicData uri="http://schemas.openxmlformats.org/drawingml/2006/table">
            <a:tbl>
              <a:tblPr firstRow="1" bandRow="1">
                <a:tableStyleId>{10A1B5D5-9B99-4C35-A422-299274C87663}</a:tableStyleId>
              </a:tblPr>
              <a:tblGrid>
                <a:gridCol w="2232561"/>
                <a:gridCol w="6365339"/>
              </a:tblGrid>
              <a:tr h="631761">
                <a:tc>
                  <a:txBody>
                    <a:bodyPr/>
                    <a:lstStyle/>
                    <a:p>
                      <a:r>
                        <a:rPr lang="zh-CN" altLang="en-US" dirty="0" smtClean="0"/>
                        <a:t>日期</a:t>
                      </a:r>
                      <a:endParaRPr lang="zh-CN" altLang="en-US" dirty="0"/>
                    </a:p>
                  </a:txBody>
                  <a:tcPr/>
                </a:tc>
                <a:tc>
                  <a:txBody>
                    <a:bodyPr/>
                    <a:lstStyle/>
                    <a:p>
                      <a:r>
                        <a:rPr lang="zh-CN" altLang="en-US" dirty="0" smtClean="0"/>
                        <a:t>目标</a:t>
                      </a:r>
                      <a:endParaRPr lang="zh-CN" altLang="en-US" dirty="0"/>
                    </a:p>
                  </a:txBody>
                  <a:tcPr/>
                </a:tc>
              </a:tr>
              <a:tr h="631761">
                <a:tc>
                  <a:txBody>
                    <a:bodyPr/>
                    <a:lstStyle/>
                    <a:p>
                      <a:r>
                        <a:rPr lang="en-US" altLang="zh-CN" dirty="0" smtClean="0"/>
                        <a:t>11</a:t>
                      </a:r>
                      <a:r>
                        <a:rPr lang="zh-CN" altLang="en-US" dirty="0" smtClean="0"/>
                        <a:t>月</a:t>
                      </a:r>
                      <a:r>
                        <a:rPr lang="en-US" altLang="zh-CN" dirty="0" smtClean="0"/>
                        <a:t>1</a:t>
                      </a:r>
                      <a:r>
                        <a:rPr lang="zh-CN" altLang="en-US" dirty="0" smtClean="0"/>
                        <a:t>日</a:t>
                      </a:r>
                      <a:endParaRPr lang="zh-CN" altLang="en-US" dirty="0"/>
                    </a:p>
                  </a:txBody>
                  <a:tcPr/>
                </a:tc>
                <a:tc>
                  <a:txBody>
                    <a:bodyPr/>
                    <a:lstStyle/>
                    <a:p>
                      <a:r>
                        <a:rPr lang="zh-CN" altLang="en-US" dirty="0" smtClean="0"/>
                        <a:t>系统设计和数据库设计完成，博客撰写完成</a:t>
                      </a:r>
                      <a:endParaRPr lang="zh-CN" altLang="en-US" dirty="0"/>
                    </a:p>
                  </a:txBody>
                  <a:tcPr/>
                </a:tc>
              </a:tr>
              <a:tr h="631761">
                <a:tc>
                  <a:txBody>
                    <a:bodyPr/>
                    <a:lstStyle/>
                    <a:p>
                      <a:r>
                        <a:rPr lang="en-US" altLang="zh-CN" dirty="0" smtClean="0"/>
                        <a:t>11</a:t>
                      </a:r>
                      <a:r>
                        <a:rPr lang="zh-CN" altLang="en-US" dirty="0" smtClean="0"/>
                        <a:t>月</a:t>
                      </a:r>
                      <a:r>
                        <a:rPr lang="en-US" altLang="zh-CN" dirty="0" smtClean="0"/>
                        <a:t>2</a:t>
                      </a:r>
                      <a:r>
                        <a:rPr lang="zh-CN" altLang="en-US" dirty="0" smtClean="0"/>
                        <a:t>日</a:t>
                      </a:r>
                      <a:endParaRPr lang="zh-CN" altLang="en-US" dirty="0"/>
                    </a:p>
                  </a:txBody>
                  <a:tcPr/>
                </a:tc>
                <a:tc>
                  <a:txBody>
                    <a:bodyPr/>
                    <a:lstStyle/>
                    <a:p>
                      <a:r>
                        <a:rPr lang="zh-CN" altLang="en-US" dirty="0" smtClean="0"/>
                        <a:t>团队演讲</a:t>
                      </a:r>
                      <a:r>
                        <a:rPr lang="en-US" altLang="zh-CN" dirty="0" smtClean="0"/>
                        <a:t>PPT</a:t>
                      </a:r>
                      <a:r>
                        <a:rPr lang="zh-CN" altLang="en-US" dirty="0" smtClean="0"/>
                        <a:t>，课程介绍后开会讨论问题，明确方向</a:t>
                      </a:r>
                      <a:endParaRPr lang="zh-CN" altLang="en-US" dirty="0"/>
                    </a:p>
                  </a:txBody>
                  <a:tcPr/>
                </a:tc>
              </a:tr>
              <a:tr h="811439">
                <a:tc>
                  <a:txBody>
                    <a:bodyPr/>
                    <a:lstStyle/>
                    <a:p>
                      <a:r>
                        <a:rPr lang="en-US" altLang="zh-CN" dirty="0" smtClean="0"/>
                        <a:t>11</a:t>
                      </a:r>
                      <a:r>
                        <a:rPr lang="zh-CN" altLang="en-US" dirty="0" smtClean="0"/>
                        <a:t>月</a:t>
                      </a:r>
                      <a:r>
                        <a:rPr lang="en-US" altLang="zh-CN" dirty="0" smtClean="0"/>
                        <a:t>3</a:t>
                      </a:r>
                      <a:r>
                        <a:rPr lang="zh-CN" altLang="en-US" dirty="0" smtClean="0"/>
                        <a:t>日</a:t>
                      </a:r>
                      <a:r>
                        <a:rPr lang="en-US" altLang="zh-CN" dirty="0" smtClean="0"/>
                        <a:t>——5</a:t>
                      </a:r>
                      <a:r>
                        <a:rPr lang="zh-CN" altLang="en-US" dirty="0" smtClean="0"/>
                        <a:t>日</a:t>
                      </a:r>
                      <a:endParaRPr lang="zh-CN" altLang="en-US" dirty="0"/>
                    </a:p>
                  </a:txBody>
                  <a:tcPr/>
                </a:tc>
                <a:tc>
                  <a:txBody>
                    <a:bodyPr/>
                    <a:lstStyle/>
                    <a:p>
                      <a:r>
                        <a:rPr lang="en-US" altLang="zh-CN" dirty="0" smtClean="0"/>
                        <a:t>UI</a:t>
                      </a:r>
                      <a:r>
                        <a:rPr lang="zh-CN" altLang="en-US" dirty="0" smtClean="0"/>
                        <a:t>设计出界面样本，明确具体功能实现，其他人进行自己模块的准备工作</a:t>
                      </a:r>
                      <a:endParaRPr lang="zh-CN" altLang="en-US" dirty="0"/>
                    </a:p>
                  </a:txBody>
                  <a:tcPr/>
                </a:tc>
              </a:tr>
              <a:tr h="690526">
                <a:tc>
                  <a:txBody>
                    <a:bodyPr/>
                    <a:lstStyle/>
                    <a:p>
                      <a:r>
                        <a:rPr lang="en-US" altLang="zh-CN" dirty="0" smtClean="0"/>
                        <a:t>11</a:t>
                      </a:r>
                      <a:r>
                        <a:rPr lang="zh-CN" altLang="en-US" dirty="0" smtClean="0"/>
                        <a:t>月</a:t>
                      </a:r>
                      <a:r>
                        <a:rPr lang="en-US" altLang="zh-CN" dirty="0" smtClean="0"/>
                        <a:t>6</a:t>
                      </a:r>
                      <a:r>
                        <a:rPr lang="zh-CN" altLang="en-US" dirty="0" smtClean="0"/>
                        <a:t>日</a:t>
                      </a:r>
                      <a:r>
                        <a:rPr lang="en-US" altLang="zh-CN" dirty="0" smtClean="0"/>
                        <a:t>——11</a:t>
                      </a:r>
                      <a:r>
                        <a:rPr lang="zh-CN" altLang="en-US" dirty="0" smtClean="0"/>
                        <a:t>日</a:t>
                      </a:r>
                      <a:endParaRPr lang="zh-CN" altLang="en-US" dirty="0"/>
                    </a:p>
                  </a:txBody>
                  <a:tcPr/>
                </a:tc>
                <a:tc>
                  <a:txBody>
                    <a:bodyPr/>
                    <a:lstStyle/>
                    <a:p>
                      <a:r>
                        <a:rPr lang="zh-CN" altLang="en-US" dirty="0" smtClean="0"/>
                        <a:t>前端后端进行相应的编程工作，同时对设计不足之处进行反馈和修改</a:t>
                      </a:r>
                      <a:endParaRPr lang="zh-CN" altLang="en-US" dirty="0"/>
                    </a:p>
                  </a:txBody>
                  <a:tcPr/>
                </a:tc>
              </a:tr>
              <a:tr h="483344">
                <a:tc>
                  <a:txBody>
                    <a:bodyPr/>
                    <a:lstStyle/>
                    <a:p>
                      <a:r>
                        <a:rPr lang="en-US" altLang="zh-CN" dirty="0" smtClean="0"/>
                        <a:t>11</a:t>
                      </a:r>
                      <a:r>
                        <a:rPr lang="zh-CN" altLang="en-US" dirty="0" smtClean="0"/>
                        <a:t>月</a:t>
                      </a:r>
                      <a:r>
                        <a:rPr lang="en-US" altLang="zh-CN" dirty="0" smtClean="0"/>
                        <a:t>12</a:t>
                      </a:r>
                      <a:r>
                        <a:rPr lang="zh-CN" altLang="en-US" dirty="0" smtClean="0"/>
                        <a:t>日</a:t>
                      </a:r>
                      <a:endParaRPr lang="zh-CN" altLang="en-US" dirty="0"/>
                    </a:p>
                  </a:txBody>
                  <a:tcPr/>
                </a:tc>
                <a:tc>
                  <a:txBody>
                    <a:bodyPr/>
                    <a:lstStyle/>
                    <a:p>
                      <a:r>
                        <a:rPr lang="zh-CN" altLang="en-US" sz="1800" b="0" i="0" u="none" strike="noStrike" kern="1200" dirty="0" smtClean="0">
                          <a:solidFill>
                            <a:schemeClr val="dk1"/>
                          </a:solidFill>
                          <a:effectLst/>
                          <a:latin typeface="+mn-lt"/>
                          <a:ea typeface="+mn-ea"/>
                          <a:cs typeface="+mn-cs"/>
                        </a:rPr>
                        <a:t>进行自己设计部分单元测试，找出</a:t>
                      </a:r>
                      <a:r>
                        <a:rPr lang="en-US" altLang="zh-CN" sz="1800" b="0" i="0" u="none" strike="noStrike" kern="1200" dirty="0" smtClean="0">
                          <a:solidFill>
                            <a:schemeClr val="dk1"/>
                          </a:solidFill>
                          <a:effectLst/>
                          <a:latin typeface="+mn-lt"/>
                          <a:ea typeface="+mn-ea"/>
                          <a:cs typeface="+mn-cs"/>
                        </a:rPr>
                        <a:t>bug</a:t>
                      </a:r>
                      <a:r>
                        <a:rPr lang="zh-CN" altLang="en-US" sz="1800" b="0" i="0" u="none" strike="noStrike" kern="1200" dirty="0" smtClean="0">
                          <a:solidFill>
                            <a:schemeClr val="dk1"/>
                          </a:solidFill>
                          <a:effectLst/>
                          <a:latin typeface="+mn-lt"/>
                          <a:ea typeface="+mn-ea"/>
                          <a:cs typeface="+mn-cs"/>
                        </a:rPr>
                        <a:t>并修改</a:t>
                      </a:r>
                      <a:endParaRPr lang="zh-CN" altLang="en-US" dirty="0"/>
                    </a:p>
                  </a:txBody>
                  <a:tcPr/>
                </a:tc>
              </a:tr>
              <a:tr h="690526">
                <a:tc>
                  <a:txBody>
                    <a:bodyPr/>
                    <a:lstStyle/>
                    <a:p>
                      <a:r>
                        <a:rPr lang="en-US" altLang="zh-CN" dirty="0" smtClean="0"/>
                        <a:t>11</a:t>
                      </a:r>
                      <a:r>
                        <a:rPr lang="zh-CN" altLang="en-US" dirty="0" smtClean="0"/>
                        <a:t>月</a:t>
                      </a:r>
                      <a:r>
                        <a:rPr lang="en-US" altLang="zh-CN" dirty="0" smtClean="0"/>
                        <a:t>13</a:t>
                      </a:r>
                      <a:r>
                        <a:rPr lang="zh-CN" altLang="en-US" dirty="0" smtClean="0"/>
                        <a:t>日</a:t>
                      </a:r>
                      <a:endParaRPr lang="zh-CN" altLang="en-US" dirty="0"/>
                    </a:p>
                  </a:txBody>
                  <a:tcPr/>
                </a:tc>
                <a:tc>
                  <a:txBody>
                    <a:bodyPr/>
                    <a:lstStyle/>
                    <a:p>
                      <a:r>
                        <a:rPr lang="zh-CN" altLang="en-US" sz="1800" b="0" i="0" u="none" strike="noStrike" kern="1200" dirty="0" smtClean="0">
                          <a:solidFill>
                            <a:schemeClr val="dk1"/>
                          </a:solidFill>
                          <a:effectLst/>
                          <a:latin typeface="+mn-lt"/>
                          <a:ea typeface="+mn-ea"/>
                          <a:cs typeface="+mn-cs"/>
                        </a:rPr>
                        <a:t>相互之间进行测试，防止固有思维产生的</a:t>
                      </a:r>
                      <a:r>
                        <a:rPr lang="en-US" altLang="zh-CN" sz="1800" b="0" i="0" u="none" strike="noStrike" kern="1200" dirty="0" smtClean="0">
                          <a:solidFill>
                            <a:schemeClr val="dk1"/>
                          </a:solidFill>
                          <a:effectLst/>
                          <a:latin typeface="+mn-lt"/>
                          <a:ea typeface="+mn-ea"/>
                          <a:cs typeface="+mn-cs"/>
                        </a:rPr>
                        <a:t>bug</a:t>
                      </a:r>
                      <a:r>
                        <a:rPr lang="zh-CN" altLang="en-US" sz="1800" b="0" i="0" u="none" strike="noStrike" kern="1200" dirty="0" smtClean="0">
                          <a:solidFill>
                            <a:schemeClr val="dk1"/>
                          </a:solidFill>
                          <a:effectLst/>
                          <a:latin typeface="+mn-lt"/>
                          <a:ea typeface="+mn-ea"/>
                          <a:cs typeface="+mn-cs"/>
                        </a:rPr>
                        <a:t>，并进行告知和修改</a:t>
                      </a:r>
                      <a:endParaRPr lang="zh-CN" altLang="en-US" dirty="0"/>
                    </a:p>
                  </a:txBody>
                  <a:tcPr/>
                </a:tc>
              </a:tr>
              <a:tr h="505923">
                <a:tc>
                  <a:txBody>
                    <a:bodyPr/>
                    <a:lstStyle/>
                    <a:p>
                      <a:r>
                        <a:rPr lang="en-US" altLang="zh-CN" dirty="0" smtClean="0"/>
                        <a:t>11</a:t>
                      </a:r>
                      <a:r>
                        <a:rPr lang="zh-CN" altLang="en-US" dirty="0" smtClean="0"/>
                        <a:t>月</a:t>
                      </a:r>
                      <a:r>
                        <a:rPr lang="en-US" altLang="zh-CN" dirty="0" smtClean="0"/>
                        <a:t>14</a:t>
                      </a:r>
                      <a:r>
                        <a:rPr lang="zh-CN" altLang="en-US" dirty="0" smtClean="0"/>
                        <a:t>日</a:t>
                      </a:r>
                      <a:endParaRPr lang="zh-CN" altLang="en-US" dirty="0"/>
                    </a:p>
                  </a:txBody>
                  <a:tcPr/>
                </a:tc>
                <a:tc>
                  <a:txBody>
                    <a:bodyPr/>
                    <a:lstStyle/>
                    <a:p>
                      <a:r>
                        <a:rPr lang="zh-CN" altLang="en-US" sz="1800" b="0" i="0" u="none" strike="noStrike" kern="1200" dirty="0" smtClean="0">
                          <a:solidFill>
                            <a:schemeClr val="dk1"/>
                          </a:solidFill>
                          <a:effectLst/>
                          <a:latin typeface="+mn-lt"/>
                          <a:ea typeface="+mn-ea"/>
                          <a:cs typeface="+mn-cs"/>
                        </a:rPr>
                        <a:t>前后端接口连接，同时进行测试，找出</a:t>
                      </a:r>
                      <a:r>
                        <a:rPr lang="en-US" altLang="zh-CN" sz="1800" b="0" i="0" u="none" strike="noStrike" kern="1200" dirty="0" smtClean="0">
                          <a:solidFill>
                            <a:schemeClr val="dk1"/>
                          </a:solidFill>
                          <a:effectLst/>
                          <a:latin typeface="+mn-lt"/>
                          <a:ea typeface="+mn-ea"/>
                          <a:cs typeface="+mn-cs"/>
                        </a:rPr>
                        <a:t>bug</a:t>
                      </a:r>
                      <a:r>
                        <a:rPr lang="zh-CN" altLang="en-US" sz="1800" b="0" i="0" u="none" strike="noStrike" kern="1200" dirty="0" smtClean="0">
                          <a:solidFill>
                            <a:schemeClr val="dk1"/>
                          </a:solidFill>
                          <a:effectLst/>
                          <a:latin typeface="+mn-lt"/>
                          <a:ea typeface="+mn-ea"/>
                          <a:cs typeface="+mn-cs"/>
                        </a:rPr>
                        <a:t>并修改</a:t>
                      </a:r>
                      <a:endParaRPr lang="zh-CN" altLang="en-US" dirty="0"/>
                    </a:p>
                  </a:txBody>
                  <a:tcPr/>
                </a:tc>
              </a:tr>
              <a:tr h="394586">
                <a:tc>
                  <a:txBody>
                    <a:bodyPr/>
                    <a:lstStyle/>
                    <a:p>
                      <a:r>
                        <a:rPr lang="en-US" altLang="zh-CN" dirty="0" smtClean="0"/>
                        <a:t>11</a:t>
                      </a:r>
                      <a:r>
                        <a:rPr lang="zh-CN" altLang="en-US" dirty="0" smtClean="0"/>
                        <a:t>月</a:t>
                      </a:r>
                      <a:r>
                        <a:rPr lang="en-US" altLang="zh-CN" dirty="0" smtClean="0"/>
                        <a:t>15</a:t>
                      </a:r>
                      <a:r>
                        <a:rPr lang="zh-CN" altLang="en-US" dirty="0" smtClean="0"/>
                        <a:t>日</a:t>
                      </a:r>
                      <a:endParaRPr lang="zh-CN" altLang="en-US" dirty="0"/>
                    </a:p>
                  </a:txBody>
                  <a:tcPr/>
                </a:tc>
                <a:tc>
                  <a:txBody>
                    <a:bodyPr/>
                    <a:lstStyle/>
                    <a:p>
                      <a:r>
                        <a:rPr lang="zh-CN" altLang="en-US" sz="1800" b="0" i="0" u="none" strike="noStrike" kern="1200" dirty="0" smtClean="0">
                          <a:solidFill>
                            <a:schemeClr val="dk1"/>
                          </a:solidFill>
                          <a:effectLst/>
                          <a:latin typeface="+mn-lt"/>
                          <a:ea typeface="+mn-ea"/>
                          <a:cs typeface="+mn-cs"/>
                        </a:rPr>
                        <a:t>进行答辩</a:t>
                      </a:r>
                      <a:r>
                        <a:rPr lang="en-US" altLang="zh-CN" sz="1800" b="0" i="0" u="none" strike="noStrike" kern="1200" dirty="0" smtClean="0">
                          <a:solidFill>
                            <a:schemeClr val="dk1"/>
                          </a:solidFill>
                          <a:effectLst/>
                          <a:latin typeface="+mn-lt"/>
                          <a:ea typeface="+mn-ea"/>
                          <a:cs typeface="+mn-cs"/>
                        </a:rPr>
                        <a:t>PPT</a:t>
                      </a:r>
                      <a:r>
                        <a:rPr lang="zh-CN" altLang="en-US" sz="1800" b="0" i="0" u="none" strike="noStrike" kern="1200" dirty="0" smtClean="0">
                          <a:solidFill>
                            <a:schemeClr val="dk1"/>
                          </a:solidFill>
                          <a:effectLst/>
                          <a:latin typeface="+mn-lt"/>
                          <a:ea typeface="+mn-ea"/>
                          <a:cs typeface="+mn-cs"/>
                        </a:rPr>
                        <a:t>准备</a:t>
                      </a:r>
                      <a:endParaRPr lang="zh-CN" altLang="en-US" dirty="0"/>
                    </a:p>
                  </a:txBody>
                  <a:tcPr/>
                </a:tc>
              </a:tr>
            </a:tbl>
          </a:graphicData>
        </a:graphic>
      </p:graphicFrame>
      <p:pic>
        <p:nvPicPr>
          <p:cNvPr id="4" name="图片 8"/>
          <p:cNvPicPr>
            <a:picLocks noChangeAspect="1"/>
          </p:cNvPicPr>
          <p:nvPr/>
        </p:nvPicPr>
        <p:blipFill>
          <a:blip r:embed="rId2"/>
          <a:stretch>
            <a:fillRect/>
          </a:stretch>
        </p:blipFill>
        <p:spPr>
          <a:xfrm>
            <a:off x="322263" y="116243"/>
            <a:ext cx="2312987" cy="3740150"/>
          </a:xfrm>
          <a:prstGeom prst="rect">
            <a:avLst/>
          </a:prstGeom>
          <a:noFill/>
          <a:ln w="9525">
            <a:noFill/>
          </a:ln>
        </p:spPr>
      </p:pic>
      <p:sp>
        <p:nvSpPr>
          <p:cNvPr id="2" name="文本框 1"/>
          <p:cNvSpPr txBox="1"/>
          <p:nvPr/>
        </p:nvSpPr>
        <p:spPr>
          <a:xfrm>
            <a:off x="965200" y="3856393"/>
            <a:ext cx="812800" cy="2554545"/>
          </a:xfrm>
          <a:prstGeom prst="rect">
            <a:avLst/>
          </a:prstGeom>
          <a:noFill/>
        </p:spPr>
        <p:txBody>
          <a:bodyPr wrap="square" rtlCol="0">
            <a:spAutoFit/>
          </a:bodyPr>
          <a:lstStyle/>
          <a:p>
            <a:r>
              <a:rPr kumimoji="1" lang="zh-CN" altLang="en-US" sz="4000" dirty="0" smtClean="0">
                <a:solidFill>
                  <a:srgbClr val="1A501B"/>
                </a:solidFill>
                <a:latin typeface="华康少女文字W5(P)" charset="0"/>
                <a:ea typeface="华康少女文字W5(P)" charset="0"/>
                <a:cs typeface="华康少女文字W5(P)" charset="0"/>
              </a:rPr>
              <a:t>预期安排</a:t>
            </a:r>
            <a:endParaRPr kumimoji="1" lang="zh-CN" altLang="en-US" sz="4000" dirty="0">
              <a:solidFill>
                <a:srgbClr val="1A501B"/>
              </a:solidFill>
              <a:latin typeface="华康少女文字W5(P)" charset="0"/>
              <a:ea typeface="华康少女文字W5(P)" charset="0"/>
              <a:cs typeface="华康少女文字W5(P)" charset="0"/>
            </a:endParaRPr>
          </a:p>
        </p:txBody>
      </p:sp>
    </p:spTree>
    <p:extLst>
      <p:ext uri="{BB962C8B-B14F-4D97-AF65-F5344CB8AC3E}">
        <p14:creationId xmlns:p14="http://schemas.microsoft.com/office/powerpoint/2010/main" val="25593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65f6b988b2ee98349623d8c40aa6ebfb"/>
          <p:cNvPicPr>
            <a:picLocks noChangeAspect="1"/>
          </p:cNvPicPr>
          <p:nvPr/>
        </p:nvPicPr>
        <p:blipFill>
          <a:blip r:embed="rId2">
            <a:lum bright="-18000" contrast="12000"/>
          </a:blip>
          <a:stretch>
            <a:fillRect/>
          </a:stretch>
        </p:blipFill>
        <p:spPr>
          <a:xfrm>
            <a:off x="6980555" y="2052955"/>
            <a:ext cx="3568065" cy="2752090"/>
          </a:xfrm>
          <a:prstGeom prst="rect">
            <a:avLst/>
          </a:prstGeom>
        </p:spPr>
      </p:pic>
      <p:sp>
        <p:nvSpPr>
          <p:cNvPr id="14" name="矩形 13"/>
          <p:cNvSpPr/>
          <p:nvPr/>
        </p:nvSpPr>
        <p:spPr>
          <a:xfrm>
            <a:off x="-15240" y="1333500"/>
            <a:ext cx="5882640" cy="4191000"/>
          </a:xfrm>
          <a:prstGeom prst="rect">
            <a:avLst/>
          </a:prstGeom>
          <a:solidFill>
            <a:srgbClr val="699D9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75895" y="2921635"/>
            <a:ext cx="1534795" cy="1014730"/>
          </a:xfrm>
          <a:prstGeom prst="rect">
            <a:avLst/>
          </a:prstGeom>
          <a:noFill/>
        </p:spPr>
        <p:txBody>
          <a:bodyPr wrap="square" rtlCol="0">
            <a:spAutoFit/>
          </a:bodyPr>
          <a:lstStyle/>
          <a:p>
            <a:r>
              <a:rPr lang="en-US" altLang="zh-CN" sz="6000" dirty="0" smtClean="0">
                <a:solidFill>
                  <a:srgbClr val="1B4E50"/>
                </a:solidFill>
                <a:latin typeface="华康少女文字W5(P)" panose="040F0500000000000000" charset="-122"/>
                <a:ea typeface="华康少女文字W5(P)" panose="040F0500000000000000" charset="-122"/>
              </a:rPr>
              <a:t>04</a:t>
            </a:r>
            <a:endParaRPr lang="en-US" altLang="zh-CN" sz="6000" dirty="0">
              <a:solidFill>
                <a:srgbClr val="1B4E50"/>
              </a:solidFill>
              <a:latin typeface="华康少女文字W5(P)" panose="040F0500000000000000" charset="-122"/>
              <a:ea typeface="华康少女文字W5(P)" panose="040F0500000000000000" charset="-122"/>
            </a:endParaRPr>
          </a:p>
        </p:txBody>
      </p:sp>
      <p:sp>
        <p:nvSpPr>
          <p:cNvPr id="16" name="文本框 15"/>
          <p:cNvSpPr txBox="1"/>
          <p:nvPr/>
        </p:nvSpPr>
        <p:spPr>
          <a:xfrm>
            <a:off x="1686243" y="3044279"/>
            <a:ext cx="4205605" cy="769441"/>
          </a:xfrm>
          <a:prstGeom prst="rect">
            <a:avLst/>
          </a:prstGeom>
          <a:noFill/>
        </p:spPr>
        <p:txBody>
          <a:bodyPr wrap="square" rtlCol="0">
            <a:spAutoFit/>
          </a:bodyPr>
          <a:lstStyle/>
          <a:p>
            <a:r>
              <a:rPr lang="zh-CN" altLang="en-US" sz="4400" spc="300" dirty="0" smtClean="0">
                <a:solidFill>
                  <a:srgbClr val="1B4E50"/>
                </a:solidFill>
                <a:latin typeface="创艺简中圆" charset="0"/>
                <a:ea typeface="创艺简中圆" charset="0"/>
                <a:sym typeface="+mn-ea"/>
              </a:rPr>
              <a:t>问题解答</a:t>
            </a:r>
            <a:endParaRPr lang="en-US" altLang="zh-CN" sz="4400" spc="300" dirty="0">
              <a:solidFill>
                <a:srgbClr val="1B4E50"/>
              </a:solidFill>
              <a:latin typeface="创艺简中圆" charset="0"/>
              <a:ea typeface="创艺简中圆" charset="0"/>
              <a:sym typeface="+mn-e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375168847"/>
              </p:ext>
            </p:extLst>
          </p:nvPr>
        </p:nvGraphicFramePr>
        <p:xfrm>
          <a:off x="2032000" y="719455"/>
          <a:ext cx="8128000" cy="5418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5255" y="-1270"/>
            <a:ext cx="3287236" cy="6856095"/>
          </a:xfrm>
          <a:prstGeom prst="rect">
            <a:avLst/>
          </a:prstGeom>
          <a:solidFill>
            <a:srgbClr val="699D9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592195" y="635"/>
            <a:ext cx="3149600" cy="6857365"/>
          </a:xfrm>
          <a:prstGeom prst="rect">
            <a:avLst/>
          </a:prstGeom>
          <a:solidFill>
            <a:srgbClr val="4C7F6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277735" y="1"/>
            <a:ext cx="4507865" cy="6858000"/>
          </a:xfrm>
          <a:prstGeom prst="rect">
            <a:avLst/>
          </a:prstGeom>
          <a:solidFill>
            <a:srgbClr val="1A501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862705" y="2098040"/>
            <a:ext cx="2608580" cy="3323987"/>
          </a:xfrm>
          <a:prstGeom prst="rect">
            <a:avLst/>
          </a:prstGeom>
          <a:noFill/>
        </p:spPr>
        <p:txBody>
          <a:bodyPr wrap="square" rtlCol="0">
            <a:spAutoFit/>
          </a:bodyPr>
          <a:lstStyle/>
          <a:p>
            <a:pPr algn="ctr" fontAlgn="auto">
              <a:lnSpc>
                <a:spcPct val="150000"/>
              </a:lnSpc>
            </a:pPr>
            <a:r>
              <a:rPr lang="zh-CN" altLang="en-US" sz="2000" dirty="0"/>
              <a:t>刚开始我们这款</a:t>
            </a:r>
            <a:r>
              <a:rPr lang="en-US" altLang="zh-CN" sz="2000" dirty="0"/>
              <a:t>app</a:t>
            </a:r>
            <a:r>
              <a:rPr lang="zh-CN" altLang="en-US" sz="2000" dirty="0"/>
              <a:t>试用范围会比较小，限定于福州之内，由我们小组自己管理后台。对于比较喜欢宠物的用户，会有比较高的粘性。</a:t>
            </a:r>
            <a:endParaRPr lang="en-US" altLang="zh-CN" sz="2000" dirty="0">
              <a:solidFill>
                <a:srgbClr val="1B4E50"/>
              </a:solidFill>
              <a:latin typeface="Arial" panose="020B0604020202020204" pitchFamily="34" charset="0"/>
              <a:cs typeface="Arial" panose="020B0604020202020204" pitchFamily="34" charset="0"/>
              <a:sym typeface="+mn-ea"/>
            </a:endParaRPr>
          </a:p>
        </p:txBody>
      </p:sp>
      <p:sp>
        <p:nvSpPr>
          <p:cNvPr id="8" name="文本框 7"/>
          <p:cNvSpPr txBox="1"/>
          <p:nvPr/>
        </p:nvSpPr>
        <p:spPr>
          <a:xfrm>
            <a:off x="3696811" y="204470"/>
            <a:ext cx="2875280" cy="1384995"/>
          </a:xfrm>
          <a:prstGeom prst="rect">
            <a:avLst/>
          </a:prstGeom>
          <a:noFill/>
        </p:spPr>
        <p:txBody>
          <a:bodyPr wrap="square" rtlCol="0" anchor="t">
            <a:spAutoFit/>
          </a:bodyPr>
          <a:lstStyle/>
          <a:p>
            <a:r>
              <a:rPr lang="zh-CN" altLang="en-US" sz="2800" dirty="0"/>
              <a:t>如何对该</a:t>
            </a:r>
            <a:r>
              <a:rPr lang="en-US" altLang="zh-CN" sz="2800" dirty="0"/>
              <a:t>App</a:t>
            </a:r>
            <a:r>
              <a:rPr lang="zh-CN" altLang="en-US" sz="2800" dirty="0"/>
              <a:t>后台进行管理，用户粘性如何实现？</a:t>
            </a:r>
            <a:endParaRPr lang="zh-CN" altLang="en-US" sz="2800" dirty="0">
              <a:solidFill>
                <a:srgbClr val="1B4E50"/>
              </a:solidFill>
              <a:latin typeface="创艺简中圆" charset="0"/>
              <a:ea typeface="创艺简中圆" charset="0"/>
              <a:sym typeface="+mn-ea"/>
            </a:endParaRPr>
          </a:p>
        </p:txBody>
      </p:sp>
      <p:sp>
        <p:nvSpPr>
          <p:cNvPr id="4" name="文本框 3"/>
          <p:cNvSpPr txBox="1"/>
          <p:nvPr/>
        </p:nvSpPr>
        <p:spPr>
          <a:xfrm>
            <a:off x="269796" y="1893570"/>
            <a:ext cx="2789555" cy="3323987"/>
          </a:xfrm>
          <a:prstGeom prst="rect">
            <a:avLst/>
          </a:prstGeom>
          <a:noFill/>
        </p:spPr>
        <p:txBody>
          <a:bodyPr wrap="square" rtlCol="0">
            <a:spAutoFit/>
          </a:bodyPr>
          <a:lstStyle/>
          <a:p>
            <a:pPr algn="ctr" fontAlgn="auto">
              <a:lnSpc>
                <a:spcPct val="150000"/>
              </a:lnSpc>
            </a:pPr>
            <a:r>
              <a:rPr lang="en-US" altLang="zh-CN" sz="2000" dirty="0" smtClean="0"/>
              <a:t>1</a:t>
            </a:r>
            <a:r>
              <a:rPr lang="en-US" altLang="zh-CN" sz="2000" dirty="0"/>
              <a:t>.</a:t>
            </a:r>
            <a:r>
              <a:rPr lang="zh-CN" altLang="en-US" sz="2000" dirty="0"/>
              <a:t>个人信息等证明材料审核 </a:t>
            </a:r>
            <a:endParaRPr lang="zh-CN" altLang="en-US" sz="2000" dirty="0" smtClean="0"/>
          </a:p>
          <a:p>
            <a:pPr algn="ctr" fontAlgn="auto">
              <a:lnSpc>
                <a:spcPct val="150000"/>
              </a:lnSpc>
            </a:pPr>
            <a:endParaRPr lang="zh-CN" altLang="en-US" sz="2000" dirty="0"/>
          </a:p>
          <a:p>
            <a:pPr algn="ctr" fontAlgn="auto">
              <a:lnSpc>
                <a:spcPct val="150000"/>
              </a:lnSpc>
            </a:pPr>
            <a:r>
              <a:rPr lang="en-US" altLang="zh-CN" sz="2000" dirty="0" smtClean="0"/>
              <a:t>2</a:t>
            </a:r>
            <a:r>
              <a:rPr lang="en-US" altLang="zh-CN" sz="2000" dirty="0"/>
              <a:t>.</a:t>
            </a:r>
            <a:r>
              <a:rPr lang="zh-CN" altLang="en-US" sz="2000" dirty="0"/>
              <a:t>需要在规定时间反馈宠物的照片和视频 </a:t>
            </a:r>
            <a:endParaRPr lang="zh-CN" altLang="en-US" sz="2000" dirty="0" smtClean="0"/>
          </a:p>
          <a:p>
            <a:pPr algn="ctr" fontAlgn="auto">
              <a:lnSpc>
                <a:spcPct val="150000"/>
              </a:lnSpc>
            </a:pPr>
            <a:endParaRPr lang="zh-CN" altLang="en-US" sz="2000" dirty="0" smtClean="0"/>
          </a:p>
          <a:p>
            <a:pPr algn="ctr" fontAlgn="auto">
              <a:lnSpc>
                <a:spcPct val="150000"/>
              </a:lnSpc>
            </a:pPr>
            <a:r>
              <a:rPr lang="en-US" altLang="zh-CN" sz="2000" dirty="0" smtClean="0">
                <a:latin typeface="Arial" panose="020B0604020202020204" pitchFamily="34" charset="0"/>
                <a:cs typeface="Arial" panose="020B0604020202020204" pitchFamily="34" charset="0"/>
                <a:sym typeface="+mn-ea"/>
              </a:rPr>
              <a:t>3.</a:t>
            </a:r>
            <a:r>
              <a:rPr lang="zh-CN" altLang="en-US" sz="2000" dirty="0" smtClean="0">
                <a:latin typeface="Arial" panose="020B0604020202020204" pitchFamily="34" charset="0"/>
                <a:cs typeface="Arial" panose="020B0604020202020204" pitchFamily="34" charset="0"/>
                <a:sym typeface="+mn-ea"/>
              </a:rPr>
              <a:t>用户举报机制</a:t>
            </a:r>
            <a:endParaRPr lang="en-US" altLang="zh-CN" sz="2000" dirty="0">
              <a:latin typeface="Arial" panose="020B0604020202020204" pitchFamily="34" charset="0"/>
              <a:cs typeface="Arial" panose="020B0604020202020204" pitchFamily="34" charset="0"/>
              <a:sym typeface="+mn-ea"/>
            </a:endParaRPr>
          </a:p>
        </p:txBody>
      </p:sp>
      <p:sp>
        <p:nvSpPr>
          <p:cNvPr id="6" name="文本框 5"/>
          <p:cNvSpPr txBox="1"/>
          <p:nvPr/>
        </p:nvSpPr>
        <p:spPr>
          <a:xfrm>
            <a:off x="26987" y="635357"/>
            <a:ext cx="3401854" cy="523220"/>
          </a:xfrm>
          <a:prstGeom prst="rect">
            <a:avLst/>
          </a:prstGeom>
          <a:noFill/>
        </p:spPr>
        <p:txBody>
          <a:bodyPr wrap="square" rtlCol="0" anchor="t">
            <a:spAutoFit/>
          </a:bodyPr>
          <a:lstStyle/>
          <a:p>
            <a:r>
              <a:rPr lang="zh-CN" altLang="en-US" sz="2800" dirty="0"/>
              <a:t>宠物领养的安全问题</a:t>
            </a:r>
            <a:endParaRPr lang="zh-CN" altLang="en-US" sz="2800" dirty="0">
              <a:latin typeface="创艺简中圆" charset="0"/>
              <a:ea typeface="创艺简中圆" charset="0"/>
              <a:sym typeface="+mn-ea"/>
            </a:endParaRPr>
          </a:p>
        </p:txBody>
      </p:sp>
      <p:sp>
        <p:nvSpPr>
          <p:cNvPr id="7" name="文本框 6"/>
          <p:cNvSpPr txBox="1"/>
          <p:nvPr/>
        </p:nvSpPr>
        <p:spPr>
          <a:xfrm>
            <a:off x="7668894" y="1589465"/>
            <a:ext cx="3725545" cy="4708981"/>
          </a:xfrm>
          <a:prstGeom prst="rect">
            <a:avLst/>
          </a:prstGeom>
          <a:noFill/>
        </p:spPr>
        <p:txBody>
          <a:bodyPr wrap="square" rtlCol="0">
            <a:spAutoFit/>
          </a:bodyPr>
          <a:lstStyle/>
          <a:p>
            <a:r>
              <a:rPr lang="en-US" altLang="zh-CN" sz="2000" dirty="0"/>
              <a:t>1.</a:t>
            </a:r>
            <a:r>
              <a:rPr lang="zh-CN" altLang="en-US" sz="2000" dirty="0"/>
              <a:t>通过联系宠物店老板，推广</a:t>
            </a:r>
            <a:r>
              <a:rPr lang="en-US" altLang="zh-CN" sz="2000" dirty="0"/>
              <a:t>app</a:t>
            </a:r>
            <a:r>
              <a:rPr lang="zh-CN" altLang="en-US" sz="2000" dirty="0"/>
              <a:t>（比如把二维码贴在店内），</a:t>
            </a:r>
            <a:r>
              <a:rPr lang="en-US" altLang="zh-CN" sz="2000" dirty="0"/>
              <a:t>app</a:t>
            </a:r>
            <a:r>
              <a:rPr lang="zh-CN" altLang="en-US" sz="2000" dirty="0"/>
              <a:t>在平台内推广宠物店，取得双赢</a:t>
            </a:r>
            <a:r>
              <a:rPr lang="zh-CN" altLang="en-US" sz="2000" dirty="0" smtClean="0"/>
              <a:t>效果</a:t>
            </a:r>
          </a:p>
          <a:p>
            <a:endParaRPr lang="zh-CN" altLang="en-US" sz="2000" dirty="0"/>
          </a:p>
          <a:p>
            <a:r>
              <a:rPr lang="en-US" altLang="zh-CN" sz="2000" dirty="0"/>
              <a:t>2.</a:t>
            </a:r>
            <a:r>
              <a:rPr lang="zh-CN" altLang="en-US" sz="2000" dirty="0"/>
              <a:t>廉价和简单的推广方式可以有微信群推广，也可以到时候和其他</a:t>
            </a:r>
            <a:r>
              <a:rPr lang="en-US" altLang="zh-CN" sz="2000" dirty="0"/>
              <a:t>APP</a:t>
            </a:r>
            <a:r>
              <a:rPr lang="zh-CN" altLang="en-US" sz="2000" dirty="0"/>
              <a:t>互推，也可以找到宠物大</a:t>
            </a:r>
            <a:r>
              <a:rPr lang="en-US" altLang="zh-CN" sz="2000" dirty="0"/>
              <a:t>v</a:t>
            </a:r>
            <a:r>
              <a:rPr lang="zh-CN" altLang="en-US" sz="2000" dirty="0"/>
              <a:t>，</a:t>
            </a:r>
            <a:r>
              <a:rPr lang="en-US" altLang="zh-CN" sz="2000" dirty="0"/>
              <a:t>b</a:t>
            </a:r>
            <a:r>
              <a:rPr lang="zh-CN" altLang="en-US" sz="2000" dirty="0"/>
              <a:t>站宠物</a:t>
            </a:r>
            <a:r>
              <a:rPr lang="en-US" altLang="zh-CN" sz="2000" dirty="0"/>
              <a:t>up</a:t>
            </a:r>
            <a:r>
              <a:rPr lang="zh-CN" altLang="en-US" sz="2000" dirty="0" smtClean="0"/>
              <a:t>主</a:t>
            </a:r>
          </a:p>
          <a:p>
            <a:endParaRPr lang="zh-CN" altLang="en-US" sz="2000" dirty="0"/>
          </a:p>
          <a:p>
            <a:r>
              <a:rPr lang="en-US" altLang="zh-CN" sz="2000" dirty="0"/>
              <a:t>3.</a:t>
            </a:r>
            <a:r>
              <a:rPr lang="zh-CN" altLang="en-US" sz="2000" dirty="0"/>
              <a:t>在软件内设置分享功能，用户分享至腾讯微博等社交软件，用户通过一定次数分享可以获得虚拟奖励，比如更改界面颜色风格等</a:t>
            </a:r>
            <a:endParaRPr lang="en-US" altLang="zh-CN" sz="2000" dirty="0">
              <a:solidFill>
                <a:srgbClr val="1B4E50"/>
              </a:solidFill>
              <a:latin typeface="Arial" panose="020B0604020202020204" pitchFamily="34" charset="0"/>
              <a:cs typeface="Arial" panose="020B0604020202020204" pitchFamily="34" charset="0"/>
              <a:sym typeface="+mn-ea"/>
            </a:endParaRPr>
          </a:p>
        </p:txBody>
      </p:sp>
      <p:sp>
        <p:nvSpPr>
          <p:cNvPr id="9" name="文本框 8"/>
          <p:cNvSpPr txBox="1"/>
          <p:nvPr/>
        </p:nvSpPr>
        <p:spPr>
          <a:xfrm>
            <a:off x="8109585" y="622936"/>
            <a:ext cx="3091815" cy="646331"/>
          </a:xfrm>
          <a:prstGeom prst="rect">
            <a:avLst/>
          </a:prstGeom>
          <a:noFill/>
        </p:spPr>
        <p:txBody>
          <a:bodyPr wrap="square" rtlCol="0" anchor="t">
            <a:spAutoFit/>
          </a:bodyPr>
          <a:lstStyle/>
          <a:p>
            <a:r>
              <a:rPr lang="en-US" altLang="zh-CN" sz="3600" dirty="0" smtClean="0">
                <a:latin typeface="创艺简中圆" charset="0"/>
                <a:ea typeface="创艺简中圆" charset="0"/>
                <a:sym typeface="+mn-ea"/>
              </a:rPr>
              <a:t>APP</a:t>
            </a:r>
            <a:r>
              <a:rPr lang="zh-CN" altLang="en-US" sz="3600" dirty="0" smtClean="0">
                <a:latin typeface="创艺简中圆" charset="0"/>
                <a:ea typeface="创艺简中圆" charset="0"/>
                <a:sym typeface="+mn-ea"/>
              </a:rPr>
              <a:t>推广问题</a:t>
            </a:r>
            <a:endParaRPr lang="zh-CN" altLang="en-US" sz="3600" dirty="0">
              <a:latin typeface="创艺简中圆" charset="0"/>
              <a:ea typeface="创艺简中圆"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4" grpId="0"/>
      <p:bldP spid="6" grpId="0"/>
      <p:bldP spid="7"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65f6b988b2ee98349623d8c40aa6ebfb"/>
          <p:cNvPicPr>
            <a:picLocks noChangeAspect="1"/>
          </p:cNvPicPr>
          <p:nvPr/>
        </p:nvPicPr>
        <p:blipFill>
          <a:blip r:embed="rId2">
            <a:lum bright="-18000" contrast="12000"/>
          </a:blip>
          <a:stretch>
            <a:fillRect/>
          </a:stretch>
        </p:blipFill>
        <p:spPr>
          <a:xfrm>
            <a:off x="6980555" y="2052955"/>
            <a:ext cx="3568065" cy="2752090"/>
          </a:xfrm>
          <a:prstGeom prst="rect">
            <a:avLst/>
          </a:prstGeom>
        </p:spPr>
      </p:pic>
      <p:sp>
        <p:nvSpPr>
          <p:cNvPr id="14" name="矩形 13"/>
          <p:cNvSpPr/>
          <p:nvPr/>
        </p:nvSpPr>
        <p:spPr>
          <a:xfrm>
            <a:off x="-15240" y="1333500"/>
            <a:ext cx="5882640" cy="4191000"/>
          </a:xfrm>
          <a:prstGeom prst="rect">
            <a:avLst/>
          </a:prstGeom>
          <a:solidFill>
            <a:srgbClr val="699D9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75895" y="2921635"/>
            <a:ext cx="1534795" cy="1014730"/>
          </a:xfrm>
          <a:prstGeom prst="rect">
            <a:avLst/>
          </a:prstGeom>
          <a:noFill/>
        </p:spPr>
        <p:txBody>
          <a:bodyPr wrap="square" rtlCol="0">
            <a:spAutoFit/>
          </a:bodyPr>
          <a:lstStyle/>
          <a:p>
            <a:r>
              <a:rPr lang="en-US" altLang="zh-CN" sz="6000" dirty="0" smtClean="0">
                <a:solidFill>
                  <a:srgbClr val="1B4E50"/>
                </a:solidFill>
                <a:latin typeface="华康少女文字W5(P)" panose="040F0500000000000000" charset="-122"/>
                <a:ea typeface="华康少女文字W5(P)" panose="040F0500000000000000" charset="-122"/>
              </a:rPr>
              <a:t>05</a:t>
            </a:r>
            <a:endParaRPr lang="en-US" altLang="zh-CN" sz="6000" dirty="0">
              <a:solidFill>
                <a:srgbClr val="1B4E50"/>
              </a:solidFill>
              <a:latin typeface="华康少女文字W5(P)" panose="040F0500000000000000" charset="-122"/>
              <a:ea typeface="华康少女文字W5(P)" panose="040F0500000000000000" charset="-122"/>
            </a:endParaRPr>
          </a:p>
        </p:txBody>
      </p:sp>
      <p:sp>
        <p:nvSpPr>
          <p:cNvPr id="16" name="文本框 15"/>
          <p:cNvSpPr txBox="1"/>
          <p:nvPr/>
        </p:nvSpPr>
        <p:spPr>
          <a:xfrm>
            <a:off x="1686243" y="3044279"/>
            <a:ext cx="4205605" cy="769441"/>
          </a:xfrm>
          <a:prstGeom prst="rect">
            <a:avLst/>
          </a:prstGeom>
          <a:noFill/>
        </p:spPr>
        <p:txBody>
          <a:bodyPr wrap="square" rtlCol="0">
            <a:spAutoFit/>
          </a:bodyPr>
          <a:lstStyle/>
          <a:p>
            <a:r>
              <a:rPr lang="zh-CN" altLang="en-US" sz="4400" spc="300" dirty="0" smtClean="0">
                <a:solidFill>
                  <a:srgbClr val="1B4E50"/>
                </a:solidFill>
                <a:latin typeface="创艺简中圆" charset="0"/>
                <a:ea typeface="创艺简中圆" charset="0"/>
                <a:sym typeface="+mn-ea"/>
              </a:rPr>
              <a:t>小组分工</a:t>
            </a:r>
            <a:endParaRPr lang="en-US" altLang="zh-CN" sz="4400" spc="300" dirty="0">
              <a:solidFill>
                <a:srgbClr val="1B4E50"/>
              </a:solidFill>
              <a:latin typeface="创艺简中圆" charset="0"/>
              <a:ea typeface="创艺简中圆" charset="0"/>
              <a:sym typeface="+mn-ea"/>
            </a:endParaRPr>
          </a:p>
        </p:txBody>
      </p:sp>
    </p:spTree>
    <p:extLst>
      <p:ext uri="{BB962C8B-B14F-4D97-AF65-F5344CB8AC3E}">
        <p14:creationId xmlns:p14="http://schemas.microsoft.com/office/powerpoint/2010/main" val="11184204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123984375"/>
              </p:ext>
            </p:extLst>
          </p:nvPr>
        </p:nvGraphicFramePr>
        <p:xfrm>
          <a:off x="469900" y="460107"/>
          <a:ext cx="8039100" cy="5702301"/>
        </p:xfrm>
        <a:graphic>
          <a:graphicData uri="http://schemas.openxmlformats.org/drawingml/2006/table">
            <a:tbl>
              <a:tblPr firstRow="1" bandRow="1">
                <a:tableStyleId>{10A1B5D5-9B99-4C35-A422-299274C87663}</a:tableStyleId>
              </a:tblPr>
              <a:tblGrid>
                <a:gridCol w="2009775"/>
                <a:gridCol w="2009775"/>
                <a:gridCol w="2965450"/>
                <a:gridCol w="1054100"/>
              </a:tblGrid>
              <a:tr h="425211">
                <a:tc>
                  <a:txBody>
                    <a:bodyPr/>
                    <a:lstStyle/>
                    <a:p>
                      <a:r>
                        <a:rPr lang="zh-CN" altLang="en-US" dirty="0" smtClean="0"/>
                        <a:t>学号</a:t>
                      </a:r>
                      <a:endParaRPr lang="zh-CN" altLang="en-US" dirty="0"/>
                    </a:p>
                  </a:txBody>
                  <a:tcPr/>
                </a:tc>
                <a:tc>
                  <a:txBody>
                    <a:bodyPr/>
                    <a:lstStyle/>
                    <a:p>
                      <a:r>
                        <a:rPr lang="zh-CN" altLang="en-US" dirty="0" smtClean="0"/>
                        <a:t>姓名</a:t>
                      </a:r>
                      <a:endParaRPr lang="zh-CN" altLang="en-US" dirty="0"/>
                    </a:p>
                  </a:txBody>
                  <a:tcPr/>
                </a:tc>
                <a:tc>
                  <a:txBody>
                    <a:bodyPr/>
                    <a:lstStyle/>
                    <a:p>
                      <a:r>
                        <a:rPr lang="zh-CN" altLang="en-US" dirty="0" smtClean="0"/>
                        <a:t>分工</a:t>
                      </a:r>
                      <a:endParaRPr lang="zh-CN" altLang="en-US" dirty="0"/>
                    </a:p>
                  </a:txBody>
                  <a:tcPr/>
                </a:tc>
                <a:tc>
                  <a:txBody>
                    <a:bodyPr/>
                    <a:lstStyle/>
                    <a:p>
                      <a:r>
                        <a:rPr lang="zh-CN" altLang="en-US" dirty="0" smtClean="0"/>
                        <a:t>贡献度</a:t>
                      </a:r>
                      <a:endParaRPr lang="zh-CN" altLang="en-US" dirty="0"/>
                    </a:p>
                  </a:txBody>
                  <a:tcPr/>
                </a:tc>
              </a:tr>
              <a:tr h="666510">
                <a:tc>
                  <a:txBody>
                    <a:bodyPr/>
                    <a:lstStyle/>
                    <a:p>
                      <a:r>
                        <a:rPr lang="en-US" altLang="zh-CN" dirty="0" smtClean="0"/>
                        <a:t>131700114</a:t>
                      </a:r>
                      <a:endParaRPr lang="zh-CN" altLang="en-US" dirty="0"/>
                    </a:p>
                  </a:txBody>
                  <a:tcPr/>
                </a:tc>
                <a:tc>
                  <a:txBody>
                    <a:bodyPr/>
                    <a:lstStyle/>
                    <a:p>
                      <a:r>
                        <a:rPr lang="zh-CN" altLang="en-US" dirty="0" smtClean="0"/>
                        <a:t>张辉</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数据库设计</a:t>
                      </a:r>
                    </a:p>
                    <a:p>
                      <a:endParaRPr lang="zh-CN" altLang="en-US" dirty="0"/>
                    </a:p>
                  </a:txBody>
                  <a:tcPr/>
                </a:tc>
                <a:tc>
                  <a:txBody>
                    <a:bodyPr/>
                    <a:lstStyle/>
                    <a:p>
                      <a:r>
                        <a:rPr lang="en-US" altLang="zh-CN" dirty="0" smtClean="0"/>
                        <a:t>9</a:t>
                      </a:r>
                      <a:endParaRPr lang="zh-CN" altLang="en-US" dirty="0"/>
                    </a:p>
                  </a:txBody>
                  <a:tcPr/>
                </a:tc>
              </a:tr>
              <a:tr h="666510">
                <a:tc>
                  <a:txBody>
                    <a:bodyPr/>
                    <a:lstStyle/>
                    <a:p>
                      <a:r>
                        <a:rPr lang="en-US" altLang="zh-CN" dirty="0" smtClean="0"/>
                        <a:t>061700232</a:t>
                      </a:r>
                      <a:endParaRPr lang="zh-CN" altLang="en-US" dirty="0"/>
                    </a:p>
                  </a:txBody>
                  <a:tcPr/>
                </a:tc>
                <a:tc>
                  <a:txBody>
                    <a:bodyPr/>
                    <a:lstStyle/>
                    <a:p>
                      <a:r>
                        <a:rPr lang="zh-CN" altLang="en-US" dirty="0" smtClean="0"/>
                        <a:t>闫佳豪</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数据库设计</a:t>
                      </a:r>
                    </a:p>
                    <a:p>
                      <a:endParaRPr lang="zh-CN" altLang="en-US" dirty="0"/>
                    </a:p>
                  </a:txBody>
                  <a:tcPr/>
                </a:tc>
                <a:tc>
                  <a:txBody>
                    <a:bodyPr/>
                    <a:lstStyle/>
                    <a:p>
                      <a:r>
                        <a:rPr lang="en-US" altLang="zh-CN" dirty="0" smtClean="0"/>
                        <a:t>9</a:t>
                      </a:r>
                      <a:endParaRPr lang="zh-CN" altLang="en-US" dirty="0"/>
                    </a:p>
                  </a:txBody>
                  <a:tcPr/>
                </a:tc>
              </a:tr>
              <a:tr h="666510">
                <a:tc>
                  <a:txBody>
                    <a:bodyPr/>
                    <a:lstStyle/>
                    <a:p>
                      <a:r>
                        <a:rPr lang="en-US" altLang="zh-CN" dirty="0" smtClean="0"/>
                        <a:t>031702612</a:t>
                      </a:r>
                      <a:endParaRPr lang="zh-CN" altLang="en-US" dirty="0"/>
                    </a:p>
                  </a:txBody>
                  <a:tcPr/>
                </a:tc>
                <a:tc>
                  <a:txBody>
                    <a:bodyPr/>
                    <a:lstStyle/>
                    <a:p>
                      <a:r>
                        <a:rPr lang="zh-CN" altLang="en-US" dirty="0" smtClean="0"/>
                        <a:t>陈志超</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数据库设计</a:t>
                      </a:r>
                    </a:p>
                    <a:p>
                      <a:endParaRPr lang="zh-CN" altLang="en-US" dirty="0"/>
                    </a:p>
                  </a:txBody>
                  <a:tcPr/>
                </a:tc>
                <a:tc>
                  <a:txBody>
                    <a:bodyPr/>
                    <a:lstStyle/>
                    <a:p>
                      <a:r>
                        <a:rPr lang="en-US" altLang="zh-CN" dirty="0" smtClean="0"/>
                        <a:t>10</a:t>
                      </a:r>
                      <a:endParaRPr lang="zh-CN" altLang="en-US" dirty="0"/>
                    </a:p>
                  </a:txBody>
                  <a:tcPr/>
                </a:tc>
              </a:tr>
              <a:tr h="666510">
                <a:tc>
                  <a:txBody>
                    <a:bodyPr/>
                    <a:lstStyle/>
                    <a:p>
                      <a:r>
                        <a:rPr lang="en-US" altLang="zh-CN" dirty="0" smtClean="0"/>
                        <a:t>031702632</a:t>
                      </a:r>
                      <a:endParaRPr lang="zh-CN" altLang="en-US" dirty="0"/>
                    </a:p>
                  </a:txBody>
                  <a:tcPr/>
                </a:tc>
                <a:tc>
                  <a:txBody>
                    <a:bodyPr/>
                    <a:lstStyle/>
                    <a:p>
                      <a:r>
                        <a:rPr lang="zh-CN" altLang="en-US" dirty="0" smtClean="0"/>
                        <a:t>林华伟</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数据库设计</a:t>
                      </a:r>
                    </a:p>
                    <a:p>
                      <a:endParaRPr lang="zh-CN" altLang="en-US" dirty="0"/>
                    </a:p>
                  </a:txBody>
                  <a:tcPr/>
                </a:tc>
                <a:tc>
                  <a:txBody>
                    <a:bodyPr/>
                    <a:lstStyle/>
                    <a:p>
                      <a:r>
                        <a:rPr lang="en-US" altLang="zh-CN" dirty="0" smtClean="0"/>
                        <a:t>10</a:t>
                      </a:r>
                      <a:endParaRPr lang="zh-CN" altLang="en-US" dirty="0"/>
                    </a:p>
                  </a:txBody>
                  <a:tcPr/>
                </a:tc>
              </a:tr>
              <a:tr h="666510">
                <a:tc>
                  <a:txBody>
                    <a:bodyPr/>
                    <a:lstStyle/>
                    <a:p>
                      <a:r>
                        <a:rPr lang="en-US" altLang="zh-CN" dirty="0" smtClean="0"/>
                        <a:t>031702611</a:t>
                      </a:r>
                      <a:endParaRPr lang="zh-CN" altLang="en-US" dirty="0"/>
                    </a:p>
                  </a:txBody>
                  <a:tcPr/>
                </a:tc>
                <a:tc>
                  <a:txBody>
                    <a:bodyPr/>
                    <a:lstStyle/>
                    <a:p>
                      <a:r>
                        <a:rPr lang="zh-CN" altLang="en-US" dirty="0" smtClean="0"/>
                        <a:t>李斯文</a:t>
                      </a:r>
                      <a:endParaRPr lang="zh-CN" altLang="en-US" dirty="0"/>
                    </a:p>
                  </a:txBody>
                  <a:tcPr/>
                </a:tc>
                <a:tc>
                  <a:txBody>
                    <a:bodyPr/>
                    <a:lstStyle/>
                    <a:p>
                      <a:r>
                        <a:rPr lang="zh-CN" altLang="en-US" dirty="0" smtClean="0"/>
                        <a:t>主要负责人，博客撰写，</a:t>
                      </a:r>
                    </a:p>
                    <a:p>
                      <a:r>
                        <a:rPr lang="zh-CN" altLang="en-US" dirty="0" smtClean="0"/>
                        <a:t>演讲</a:t>
                      </a:r>
                      <a:endParaRPr lang="zh-CN" altLang="en-US" dirty="0"/>
                    </a:p>
                  </a:txBody>
                  <a:tcPr/>
                </a:tc>
                <a:tc>
                  <a:txBody>
                    <a:bodyPr/>
                    <a:lstStyle/>
                    <a:p>
                      <a:r>
                        <a:rPr lang="en-US" altLang="zh-CN" dirty="0" smtClean="0"/>
                        <a:t>14</a:t>
                      </a:r>
                      <a:endParaRPr lang="zh-CN" altLang="en-US" dirty="0"/>
                    </a:p>
                  </a:txBody>
                  <a:tcPr/>
                </a:tc>
              </a:tr>
              <a:tr h="388908">
                <a:tc>
                  <a:txBody>
                    <a:bodyPr/>
                    <a:lstStyle/>
                    <a:p>
                      <a:r>
                        <a:rPr lang="en-US" altLang="zh-CN" dirty="0" smtClean="0"/>
                        <a:t>031702338</a:t>
                      </a:r>
                      <a:endParaRPr lang="zh-CN" altLang="en-US" dirty="0"/>
                    </a:p>
                  </a:txBody>
                  <a:tcPr/>
                </a:tc>
                <a:tc>
                  <a:txBody>
                    <a:bodyPr/>
                    <a:lstStyle/>
                    <a:p>
                      <a:r>
                        <a:rPr lang="zh-CN" altLang="en-US" dirty="0" smtClean="0"/>
                        <a:t>郑学贵</a:t>
                      </a:r>
                      <a:endParaRPr lang="zh-CN" altLang="en-US" dirty="0"/>
                    </a:p>
                  </a:txBody>
                  <a:tcPr/>
                </a:tc>
                <a:tc>
                  <a:txBody>
                    <a:bodyPr/>
                    <a:lstStyle/>
                    <a:p>
                      <a:r>
                        <a:rPr lang="zh-CN" altLang="en-US" dirty="0" smtClean="0"/>
                        <a:t>系统设计说明书</a:t>
                      </a:r>
                      <a:endParaRPr lang="zh-CN" altLang="en-US" dirty="0"/>
                    </a:p>
                  </a:txBody>
                  <a:tcPr/>
                </a:tc>
                <a:tc>
                  <a:txBody>
                    <a:bodyPr/>
                    <a:lstStyle/>
                    <a:p>
                      <a:r>
                        <a:rPr lang="en-US" altLang="zh-CN" dirty="0" smtClean="0"/>
                        <a:t>13</a:t>
                      </a:r>
                      <a:endParaRPr lang="zh-CN" altLang="en-US" dirty="0"/>
                    </a:p>
                  </a:txBody>
                  <a:tcPr/>
                </a:tc>
              </a:tr>
              <a:tr h="388908">
                <a:tc>
                  <a:txBody>
                    <a:bodyPr/>
                    <a:lstStyle/>
                    <a:p>
                      <a:r>
                        <a:rPr lang="en-US" altLang="zh-CN" dirty="0" smtClean="0"/>
                        <a:t>031702509</a:t>
                      </a:r>
                      <a:endParaRPr lang="zh-CN" altLang="en-US" dirty="0"/>
                    </a:p>
                  </a:txBody>
                  <a:tcPr/>
                </a:tc>
                <a:tc>
                  <a:txBody>
                    <a:bodyPr/>
                    <a:lstStyle/>
                    <a:p>
                      <a:r>
                        <a:rPr lang="zh-CN" altLang="en-US" dirty="0" smtClean="0"/>
                        <a:t>李享</a:t>
                      </a:r>
                      <a:endParaRPr lang="zh-CN" altLang="en-US" dirty="0"/>
                    </a:p>
                  </a:txBody>
                  <a:tcPr/>
                </a:tc>
                <a:tc>
                  <a:txBody>
                    <a:bodyPr/>
                    <a:lstStyle/>
                    <a:p>
                      <a:r>
                        <a:rPr lang="zh-CN" altLang="en-US" dirty="0" smtClean="0"/>
                        <a:t>系统设计说明书</a:t>
                      </a:r>
                      <a:endParaRPr lang="zh-CN" altLang="en-US" dirty="0"/>
                    </a:p>
                  </a:txBody>
                  <a:tcPr/>
                </a:tc>
                <a:tc>
                  <a:txBody>
                    <a:bodyPr/>
                    <a:lstStyle/>
                    <a:p>
                      <a:r>
                        <a:rPr lang="en-US" altLang="zh-CN" dirty="0" smtClean="0"/>
                        <a:t>11</a:t>
                      </a:r>
                      <a:endParaRPr lang="zh-CN" altLang="en-US" dirty="0"/>
                    </a:p>
                  </a:txBody>
                  <a:tcPr/>
                </a:tc>
              </a:tr>
              <a:tr h="388908">
                <a:tc>
                  <a:txBody>
                    <a:bodyPr/>
                    <a:lstStyle/>
                    <a:p>
                      <a:r>
                        <a:rPr lang="en-US" altLang="zh-CN" dirty="0" smtClean="0"/>
                        <a:t>031702326</a:t>
                      </a:r>
                      <a:endParaRPr lang="zh-CN" altLang="en-US" dirty="0"/>
                    </a:p>
                  </a:txBody>
                  <a:tcPr/>
                </a:tc>
                <a:tc>
                  <a:txBody>
                    <a:bodyPr/>
                    <a:lstStyle/>
                    <a:p>
                      <a:r>
                        <a:rPr lang="zh-CN" altLang="en-US" dirty="0" smtClean="0"/>
                        <a:t>胥鹏</a:t>
                      </a:r>
                      <a:endParaRPr lang="zh-CN" altLang="en-US" dirty="0"/>
                    </a:p>
                  </a:txBody>
                  <a:tcPr/>
                </a:tc>
                <a:tc>
                  <a:txBody>
                    <a:bodyPr/>
                    <a:lstStyle/>
                    <a:p>
                      <a:r>
                        <a:rPr lang="zh-CN" altLang="en-US" dirty="0" smtClean="0"/>
                        <a:t>系统设计说明书</a:t>
                      </a:r>
                      <a:endParaRPr lang="zh-CN" altLang="en-US" dirty="0"/>
                    </a:p>
                  </a:txBody>
                  <a:tcPr/>
                </a:tc>
                <a:tc>
                  <a:txBody>
                    <a:bodyPr/>
                    <a:lstStyle/>
                    <a:p>
                      <a:r>
                        <a:rPr lang="en-US" altLang="zh-CN" dirty="0" smtClean="0"/>
                        <a:t>5</a:t>
                      </a:r>
                      <a:endParaRPr lang="zh-CN" altLang="en-US" dirty="0"/>
                    </a:p>
                  </a:txBody>
                  <a:tcPr/>
                </a:tc>
              </a:tr>
              <a:tr h="388908">
                <a:tc>
                  <a:txBody>
                    <a:bodyPr/>
                    <a:lstStyle/>
                    <a:p>
                      <a:r>
                        <a:rPr lang="en-US" altLang="zh-CN" dirty="0" smtClean="0"/>
                        <a:t>031702536</a:t>
                      </a:r>
                      <a:endParaRPr lang="zh-CN" altLang="en-US" dirty="0"/>
                    </a:p>
                  </a:txBody>
                  <a:tcPr/>
                </a:tc>
                <a:tc>
                  <a:txBody>
                    <a:bodyPr/>
                    <a:lstStyle/>
                    <a:p>
                      <a:r>
                        <a:rPr lang="zh-CN" altLang="en-US" dirty="0" smtClean="0"/>
                        <a:t>伍裕荣</a:t>
                      </a:r>
                      <a:endParaRPr lang="zh-CN" altLang="en-US" dirty="0"/>
                    </a:p>
                  </a:txBody>
                  <a:tcPr/>
                </a:tc>
                <a:tc>
                  <a:txBody>
                    <a:bodyPr/>
                    <a:lstStyle/>
                    <a:p>
                      <a:r>
                        <a:rPr lang="zh-CN" altLang="en-US" dirty="0" smtClean="0"/>
                        <a:t>系统设计说明书</a:t>
                      </a:r>
                      <a:endParaRPr lang="zh-CN" altLang="en-US" dirty="0"/>
                    </a:p>
                  </a:txBody>
                  <a:tcPr/>
                </a:tc>
                <a:tc>
                  <a:txBody>
                    <a:bodyPr/>
                    <a:lstStyle/>
                    <a:p>
                      <a:r>
                        <a:rPr lang="en-US" altLang="zh-CN" dirty="0" smtClean="0"/>
                        <a:t>9</a:t>
                      </a:r>
                      <a:endParaRPr lang="zh-CN" altLang="en-US" dirty="0"/>
                    </a:p>
                  </a:txBody>
                  <a:tcPr/>
                </a:tc>
              </a:tr>
              <a:tr h="388908">
                <a:tc>
                  <a:txBody>
                    <a:bodyPr/>
                    <a:lstStyle/>
                    <a:p>
                      <a:r>
                        <a:rPr lang="en-US" altLang="zh-CN" dirty="0" smtClean="0"/>
                        <a:t>031702601</a:t>
                      </a:r>
                      <a:endParaRPr lang="zh-CN" altLang="en-US" dirty="0"/>
                    </a:p>
                  </a:txBody>
                  <a:tcPr/>
                </a:tc>
                <a:tc>
                  <a:txBody>
                    <a:bodyPr/>
                    <a:lstStyle/>
                    <a:p>
                      <a:r>
                        <a:rPr lang="zh-CN" altLang="en-US" dirty="0" smtClean="0"/>
                        <a:t>罗爱玥</a:t>
                      </a:r>
                      <a:endParaRPr lang="zh-CN" altLang="en-US" dirty="0"/>
                    </a:p>
                  </a:txBody>
                  <a:tcPr/>
                </a:tc>
                <a:tc>
                  <a:txBody>
                    <a:bodyPr/>
                    <a:lstStyle/>
                    <a:p>
                      <a:r>
                        <a:rPr lang="en-US" altLang="zh-CN" dirty="0" smtClean="0"/>
                        <a:t>PPT</a:t>
                      </a:r>
                      <a:r>
                        <a:rPr lang="zh-CN" altLang="en-US" dirty="0" smtClean="0"/>
                        <a:t>制作</a:t>
                      </a:r>
                      <a:endParaRPr lang="zh-CN" altLang="en-US" dirty="0"/>
                    </a:p>
                  </a:txBody>
                  <a:tcPr/>
                </a:tc>
                <a:tc>
                  <a:txBody>
                    <a:bodyPr/>
                    <a:lstStyle/>
                    <a:p>
                      <a:r>
                        <a:rPr lang="en-US" altLang="zh-CN" dirty="0" smtClean="0"/>
                        <a:t>10</a:t>
                      </a:r>
                      <a:endParaRPr lang="zh-CN" altLang="en-US" dirty="0"/>
                    </a:p>
                  </a:txBody>
                  <a:tcPr/>
                </a:tc>
              </a:tr>
            </a:tbl>
          </a:graphicData>
        </a:graphic>
      </p:graphicFrame>
      <p:pic>
        <p:nvPicPr>
          <p:cNvPr id="6" name="Picture 4" descr="http://img.hb.aicdn.com/e36c6b335a3431e6497e2171bcca0f2a750c2dddddc24-7f4hw7_fw658"/>
          <p:cNvPicPr>
            <a:picLocks noChangeAspect="1" noChangeArrowheads="1"/>
          </p:cNvPicPr>
          <p:nvPr/>
        </p:nvPicPr>
        <p:blipFill>
          <a:blip r:embed="rId2"/>
          <a:srcRect/>
          <a:stretch>
            <a:fillRect/>
          </a:stretch>
        </p:blipFill>
        <p:spPr bwMode="auto">
          <a:xfrm>
            <a:off x="8805862" y="-637113"/>
            <a:ext cx="3292475" cy="6027738"/>
          </a:xfrm>
          <a:prstGeom prst="rect">
            <a:avLst/>
          </a:prstGeom>
          <a:noFill/>
          <a:effectLst>
            <a:outerShdw blurRad="50800" dist="88900" dir="5400000" algn="t" rotWithShape="0">
              <a:srgbClr val="6BA6AB">
                <a:alpha val="40000"/>
              </a:srgbClr>
            </a:outerShdw>
          </a:effectLst>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810624" y="2516456"/>
            <a:ext cx="622300" cy="3046988"/>
          </a:xfrm>
          <a:prstGeom prst="rect">
            <a:avLst/>
          </a:prstGeom>
          <a:noFill/>
        </p:spPr>
        <p:txBody>
          <a:bodyPr wrap="square" rtlCol="0">
            <a:spAutoFit/>
          </a:bodyPr>
          <a:lstStyle/>
          <a:p>
            <a:r>
              <a:rPr kumimoji="1" lang="zh-CN" altLang="en-US" sz="4800" smtClean="0">
                <a:solidFill>
                  <a:srgbClr val="1A501B"/>
                </a:solidFill>
                <a:latin typeface="创艺简中圆" charset="0"/>
                <a:ea typeface="创艺简中圆" charset="0"/>
                <a:cs typeface="创艺简中圆" charset="0"/>
              </a:rPr>
              <a:t>小组</a:t>
            </a:r>
            <a:r>
              <a:rPr kumimoji="1" lang="zh-CN" altLang="en-US" sz="4800" dirty="0" smtClean="0">
                <a:solidFill>
                  <a:srgbClr val="1A501B"/>
                </a:solidFill>
                <a:latin typeface="创艺简中圆" charset="0"/>
                <a:ea typeface="创艺简中圆" charset="0"/>
                <a:cs typeface="创艺简中圆" charset="0"/>
              </a:rPr>
              <a:t>分工</a:t>
            </a:r>
            <a:endParaRPr kumimoji="1" lang="zh-CN" altLang="en-US" sz="4800" dirty="0">
              <a:solidFill>
                <a:srgbClr val="1A501B"/>
              </a:solidFill>
              <a:latin typeface="创艺简中圆" charset="0"/>
              <a:ea typeface="创艺简中圆" charset="0"/>
              <a:cs typeface="创艺简中圆"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29ad41fd87b300527fe6aaa971962078"/>
          <p:cNvPicPr>
            <a:picLocks noChangeAspect="1"/>
          </p:cNvPicPr>
          <p:nvPr/>
        </p:nvPicPr>
        <p:blipFill>
          <a:blip r:embed="rId2">
            <a:lum bright="-18000" contrast="-24000"/>
          </a:blip>
          <a:srcRect b="59217"/>
          <a:stretch>
            <a:fillRect/>
          </a:stretch>
        </p:blipFill>
        <p:spPr>
          <a:xfrm>
            <a:off x="-6985" y="-366395"/>
            <a:ext cx="12205335" cy="2109470"/>
          </a:xfrm>
          <a:prstGeom prst="rect">
            <a:avLst/>
          </a:prstGeom>
        </p:spPr>
      </p:pic>
      <p:cxnSp>
        <p:nvCxnSpPr>
          <p:cNvPr id="5" name="直接连接符 4"/>
          <p:cNvCxnSpPr/>
          <p:nvPr/>
        </p:nvCxnSpPr>
        <p:spPr>
          <a:xfrm>
            <a:off x="7726680" y="2562860"/>
            <a:ext cx="0" cy="3451225"/>
          </a:xfrm>
          <a:prstGeom prst="line">
            <a:avLst/>
          </a:prstGeom>
          <a:ln>
            <a:solidFill>
              <a:srgbClr val="699D90"/>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953385" y="3642360"/>
            <a:ext cx="3467100" cy="1291590"/>
          </a:xfrm>
          <a:prstGeom prst="rect">
            <a:avLst/>
          </a:prstGeom>
          <a:noFill/>
        </p:spPr>
        <p:txBody>
          <a:bodyPr wrap="square" rtlCol="0">
            <a:spAutoFit/>
          </a:bodyPr>
          <a:lstStyle/>
          <a:p>
            <a:r>
              <a:rPr lang="zh-CN" altLang="en-US" sz="5400" dirty="0">
                <a:solidFill>
                  <a:srgbClr val="699D90"/>
                </a:solidFill>
                <a:latin typeface="创艺简中圆" charset="0"/>
                <a:ea typeface="创艺简中圆" charset="0"/>
              </a:rPr>
              <a:t>谢谢</a:t>
            </a:r>
            <a:r>
              <a:rPr lang="zh-CN" altLang="en-US" sz="5400" dirty="0">
                <a:solidFill>
                  <a:srgbClr val="4C7F69"/>
                </a:solidFill>
                <a:latin typeface="创艺简中圆" charset="0"/>
                <a:ea typeface="创艺简中圆" charset="0"/>
              </a:rPr>
              <a:t>观看</a:t>
            </a:r>
          </a:p>
          <a:p>
            <a:r>
              <a:rPr lang="zh-CN" altLang="en-US" sz="2400" dirty="0">
                <a:solidFill>
                  <a:srgbClr val="4C7F69"/>
                </a:solidFill>
                <a:latin typeface="华康少女文字W5(P)" panose="040F0500000000000000" charset="-122"/>
                <a:ea typeface="华康少女文字W5(P)" panose="040F0500000000000000" charset="-122"/>
              </a:rPr>
              <a:t>見てくれてありがとう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65f6b988b2ee98349623d8c40aa6ebfb"/>
          <p:cNvPicPr>
            <a:picLocks noChangeAspect="1"/>
          </p:cNvPicPr>
          <p:nvPr/>
        </p:nvPicPr>
        <p:blipFill>
          <a:blip r:embed="rId2">
            <a:lum bright="-18000" contrast="12000"/>
          </a:blip>
          <a:stretch>
            <a:fillRect/>
          </a:stretch>
        </p:blipFill>
        <p:spPr>
          <a:xfrm>
            <a:off x="6980555" y="2052955"/>
            <a:ext cx="3568065" cy="2752090"/>
          </a:xfrm>
          <a:prstGeom prst="rect">
            <a:avLst/>
          </a:prstGeom>
        </p:spPr>
      </p:pic>
      <p:sp>
        <p:nvSpPr>
          <p:cNvPr id="14" name="矩形 13"/>
          <p:cNvSpPr/>
          <p:nvPr/>
        </p:nvSpPr>
        <p:spPr>
          <a:xfrm>
            <a:off x="-15240" y="1333500"/>
            <a:ext cx="5882640" cy="4191000"/>
          </a:xfrm>
          <a:prstGeom prst="rect">
            <a:avLst/>
          </a:prstGeom>
          <a:solidFill>
            <a:srgbClr val="699D9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43556" y="2768213"/>
            <a:ext cx="1534795" cy="1014730"/>
          </a:xfrm>
          <a:prstGeom prst="rect">
            <a:avLst/>
          </a:prstGeom>
          <a:noFill/>
        </p:spPr>
        <p:txBody>
          <a:bodyPr wrap="square" rtlCol="0">
            <a:spAutoFit/>
          </a:bodyPr>
          <a:lstStyle/>
          <a:p>
            <a:r>
              <a:rPr lang="en-US" altLang="zh-CN" sz="6000">
                <a:solidFill>
                  <a:srgbClr val="1B4E50"/>
                </a:solidFill>
                <a:latin typeface="华康少女文字W5(P)" panose="040F0500000000000000" charset="-122"/>
                <a:ea typeface="华康少女文字W5(P)" panose="040F0500000000000000" charset="-122"/>
              </a:rPr>
              <a:t>01</a:t>
            </a:r>
          </a:p>
        </p:txBody>
      </p:sp>
      <p:sp>
        <p:nvSpPr>
          <p:cNvPr id="16" name="文本框 15"/>
          <p:cNvSpPr txBox="1"/>
          <p:nvPr/>
        </p:nvSpPr>
        <p:spPr>
          <a:xfrm>
            <a:off x="1456711" y="2921635"/>
            <a:ext cx="4205605" cy="707886"/>
          </a:xfrm>
          <a:prstGeom prst="rect">
            <a:avLst/>
          </a:prstGeom>
          <a:noFill/>
        </p:spPr>
        <p:txBody>
          <a:bodyPr wrap="square" rtlCol="0">
            <a:spAutoFit/>
          </a:bodyPr>
          <a:lstStyle/>
          <a:p>
            <a:r>
              <a:rPr lang="zh-CN" altLang="en-US" sz="4000" b="1" spc="300" dirty="0" smtClean="0">
                <a:solidFill>
                  <a:srgbClr val="1B4E50"/>
                </a:solidFill>
                <a:latin typeface="创艺简中圆" charset="0"/>
                <a:ea typeface="创艺简中圆" charset="0"/>
                <a:sym typeface="+mn-ea"/>
              </a:rPr>
              <a:t>系统设计说明书</a:t>
            </a:r>
            <a:endParaRPr lang="en-US" altLang="zh-CN" sz="4000" b="1" spc="300" dirty="0">
              <a:solidFill>
                <a:srgbClr val="1B4E50"/>
              </a:solidFill>
              <a:latin typeface="创艺简中圆" charset="0"/>
              <a:ea typeface="创艺简中圆" charset="0"/>
              <a:sym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66090" y="1347279"/>
            <a:ext cx="1503680" cy="3816350"/>
            <a:chOff x="8448" y="2395"/>
            <a:chExt cx="2368" cy="6010"/>
          </a:xfrm>
        </p:grpSpPr>
        <p:pic>
          <p:nvPicPr>
            <p:cNvPr id="3" name="图片 2" descr="timg (7)"/>
            <p:cNvPicPr>
              <a:picLocks noChangeAspect="1"/>
            </p:cNvPicPr>
            <p:nvPr/>
          </p:nvPicPr>
          <p:blipFill>
            <a:blip r:embed="rId2"/>
            <a:srcRect r="75367"/>
            <a:stretch>
              <a:fillRect/>
            </a:stretch>
          </p:blipFill>
          <p:spPr>
            <a:xfrm>
              <a:off x="8448" y="2395"/>
              <a:ext cx="2369" cy="6011"/>
            </a:xfrm>
            <a:prstGeom prst="rect">
              <a:avLst/>
            </a:prstGeom>
          </p:spPr>
        </p:pic>
        <p:sp>
          <p:nvSpPr>
            <p:cNvPr id="7" name="矩形 6"/>
            <p:cNvSpPr/>
            <p:nvPr/>
          </p:nvSpPr>
          <p:spPr>
            <a:xfrm>
              <a:off x="8448" y="2395"/>
              <a:ext cx="2369" cy="6011"/>
            </a:xfrm>
            <a:prstGeom prst="rect">
              <a:avLst/>
            </a:prstGeom>
            <a:solidFill>
              <a:schemeClr val="accent6">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6063869" y="1354052"/>
            <a:ext cx="1351280" cy="3816350"/>
            <a:chOff x="11016" y="2395"/>
            <a:chExt cx="2128" cy="6010"/>
          </a:xfrm>
        </p:grpSpPr>
        <p:pic>
          <p:nvPicPr>
            <p:cNvPr id="4" name="图片 3" descr="timg (7)"/>
            <p:cNvPicPr>
              <a:picLocks noChangeAspect="1"/>
            </p:cNvPicPr>
            <p:nvPr/>
          </p:nvPicPr>
          <p:blipFill>
            <a:blip r:embed="rId2"/>
            <a:srcRect l="24706" r="53157"/>
            <a:stretch>
              <a:fillRect/>
            </a:stretch>
          </p:blipFill>
          <p:spPr>
            <a:xfrm>
              <a:off x="11016" y="2395"/>
              <a:ext cx="2129" cy="6011"/>
            </a:xfrm>
            <a:prstGeom prst="rect">
              <a:avLst/>
            </a:prstGeom>
          </p:spPr>
        </p:pic>
        <p:sp>
          <p:nvSpPr>
            <p:cNvPr id="8" name="矩形 7"/>
            <p:cNvSpPr/>
            <p:nvPr/>
          </p:nvSpPr>
          <p:spPr>
            <a:xfrm>
              <a:off x="11016" y="2395"/>
              <a:ext cx="2129" cy="6011"/>
            </a:xfrm>
            <a:prstGeom prst="rect">
              <a:avLst/>
            </a:prstGeom>
            <a:solidFill>
              <a:schemeClr val="accent6">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725170" y="382905"/>
            <a:ext cx="906145" cy="721360"/>
          </a:xfrm>
          <a:prstGeom prst="rect">
            <a:avLst/>
          </a:prstGeom>
          <a:noFill/>
          <a:ln>
            <a:solidFill>
              <a:srgbClr val="1B4E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74395" y="-107315"/>
            <a:ext cx="607695" cy="1106805"/>
          </a:xfrm>
          <a:prstGeom prst="rect">
            <a:avLst/>
          </a:prstGeom>
          <a:noFill/>
        </p:spPr>
        <p:txBody>
          <a:bodyPr wrap="square" rtlCol="0">
            <a:spAutoFit/>
          </a:bodyPr>
          <a:lstStyle/>
          <a:p>
            <a:r>
              <a:rPr lang="en-US" altLang="zh-CN" sz="6600">
                <a:solidFill>
                  <a:srgbClr val="1B4E50"/>
                </a:solidFill>
              </a:rPr>
              <a:t>1</a:t>
            </a:r>
          </a:p>
        </p:txBody>
      </p:sp>
      <p:sp>
        <p:nvSpPr>
          <p:cNvPr id="17" name="文本框 16"/>
          <p:cNvSpPr txBox="1"/>
          <p:nvPr/>
        </p:nvSpPr>
        <p:spPr>
          <a:xfrm>
            <a:off x="2304415" y="499685"/>
            <a:ext cx="3060065" cy="800219"/>
          </a:xfrm>
          <a:prstGeom prst="rect">
            <a:avLst/>
          </a:prstGeom>
          <a:noFill/>
        </p:spPr>
        <p:txBody>
          <a:bodyPr wrap="square" rtlCol="0">
            <a:spAutoFit/>
          </a:bodyPr>
          <a:lstStyle/>
          <a:p>
            <a:r>
              <a:rPr lang="zh-CN" altLang="en-US" sz="2800" spc="300" dirty="0" smtClean="0">
                <a:solidFill>
                  <a:srgbClr val="1B4E50"/>
                </a:solidFill>
                <a:latin typeface="创艺简中圆" charset="0"/>
                <a:ea typeface="创艺简中圆" charset="0"/>
                <a:sym typeface="+mn-ea"/>
              </a:rPr>
              <a:t>体系结构设计</a:t>
            </a:r>
            <a:endParaRPr lang="en-US" altLang="zh-CN" sz="2800" spc="300" dirty="0">
              <a:solidFill>
                <a:srgbClr val="1B4E50"/>
              </a:solidFill>
              <a:latin typeface="创艺简中圆" charset="0"/>
              <a:ea typeface="创艺简中圆" charset="0"/>
              <a:sym typeface="+mn-ea"/>
            </a:endParaRPr>
          </a:p>
          <a:p>
            <a:endParaRPr lang="zh-CN" altLang="en-US" dirty="0"/>
          </a:p>
        </p:txBody>
      </p:sp>
      <p:pic>
        <p:nvPicPr>
          <p:cNvPr id="18" name="图片 17" descr="984f83a9e11beb10c3c10e2b69f20971"/>
          <p:cNvPicPr>
            <a:picLocks noChangeAspect="1"/>
          </p:cNvPicPr>
          <p:nvPr/>
        </p:nvPicPr>
        <p:blipFill>
          <a:blip r:embed="rId3"/>
          <a:srcRect l="31144" t="45089" r="37343" b="52050"/>
          <a:stretch>
            <a:fillRect/>
          </a:stretch>
        </p:blipFill>
        <p:spPr>
          <a:xfrm>
            <a:off x="725170" y="800100"/>
            <a:ext cx="1733550" cy="199390"/>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0405" y="1354052"/>
            <a:ext cx="4093464" cy="3803437"/>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5784" y="1358839"/>
            <a:ext cx="4341484" cy="38121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00b3cd85cd1464ff9fd933e757164d74"/>
          <p:cNvPicPr>
            <a:picLocks noChangeAspect="1"/>
          </p:cNvPicPr>
          <p:nvPr/>
        </p:nvPicPr>
        <p:blipFill>
          <a:blip r:embed="rId2">
            <a:lum bright="-18000" contrast="6000"/>
          </a:blip>
          <a:stretch>
            <a:fillRect/>
          </a:stretch>
        </p:blipFill>
        <p:spPr>
          <a:xfrm>
            <a:off x="7280275" y="3393440"/>
            <a:ext cx="4914900" cy="3462655"/>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7976" y="314411"/>
            <a:ext cx="7726062" cy="5769864"/>
          </a:xfrm>
          <a:prstGeom prst="rect">
            <a:avLst/>
          </a:prstGeom>
        </p:spPr>
      </p:pic>
      <p:grpSp>
        <p:nvGrpSpPr>
          <p:cNvPr id="5" name="组合 28"/>
          <p:cNvGrpSpPr/>
          <p:nvPr/>
        </p:nvGrpSpPr>
        <p:grpSpPr>
          <a:xfrm>
            <a:off x="1121376" y="1132522"/>
            <a:ext cx="999524" cy="3883978"/>
            <a:chOff x="9487769" y="1903595"/>
            <a:chExt cx="540590" cy="1904924"/>
          </a:xfrm>
        </p:grpSpPr>
        <p:sp>
          <p:nvSpPr>
            <p:cNvPr id="6" name="Freeform 668"/>
            <p:cNvSpPr/>
            <p:nvPr/>
          </p:nvSpPr>
          <p:spPr>
            <a:xfrm rot="5400000">
              <a:off x="8805602" y="2585762"/>
              <a:ext cx="1904924" cy="540590"/>
            </a:xfrm>
            <a:custGeom>
              <a:avLst/>
              <a:gdLst/>
              <a:ahLst/>
              <a:cxnLst>
                <a:cxn ang="0">
                  <a:pos x="1837917" y="375004"/>
                </a:cxn>
                <a:cxn ang="0">
                  <a:pos x="1857062" y="360393"/>
                </a:cxn>
                <a:cxn ang="0">
                  <a:pos x="1857062" y="345783"/>
                </a:cxn>
                <a:cxn ang="0">
                  <a:pos x="1900138" y="326302"/>
                </a:cxn>
                <a:cxn ang="0">
                  <a:pos x="1866634" y="301951"/>
                </a:cxn>
                <a:cxn ang="0">
                  <a:pos x="1857062" y="287341"/>
                </a:cxn>
                <a:cxn ang="0">
                  <a:pos x="1857062" y="272730"/>
                </a:cxn>
                <a:cxn ang="0">
                  <a:pos x="1842703" y="262990"/>
                </a:cxn>
                <a:cxn ang="0">
                  <a:pos x="1852275" y="248379"/>
                </a:cxn>
                <a:cxn ang="0">
                  <a:pos x="1861848" y="233769"/>
                </a:cxn>
                <a:cxn ang="0">
                  <a:pos x="1837917" y="224028"/>
                </a:cxn>
                <a:cxn ang="0">
                  <a:pos x="1809199" y="204548"/>
                </a:cxn>
                <a:cxn ang="0">
                  <a:pos x="1842703" y="194807"/>
                </a:cxn>
                <a:cxn ang="0">
                  <a:pos x="1809199" y="180197"/>
                </a:cxn>
                <a:cxn ang="0">
                  <a:pos x="1809199" y="165586"/>
                </a:cxn>
                <a:cxn ang="0">
                  <a:pos x="1785268" y="155846"/>
                </a:cxn>
                <a:cxn ang="0">
                  <a:pos x="1766123" y="136365"/>
                </a:cxn>
                <a:cxn ang="0">
                  <a:pos x="1675184" y="112014"/>
                </a:cxn>
                <a:cxn ang="0">
                  <a:pos x="1713474" y="92533"/>
                </a:cxn>
                <a:cxn ang="0">
                  <a:pos x="1244423" y="53572"/>
                </a:cxn>
                <a:cxn ang="0">
                  <a:pos x="1550742" y="48702"/>
                </a:cxn>
                <a:cxn ang="0">
                  <a:pos x="1455017" y="29221"/>
                </a:cxn>
                <a:cxn ang="0">
                  <a:pos x="847165" y="4870"/>
                </a:cxn>
                <a:cxn ang="0">
                  <a:pos x="86152" y="53572"/>
                </a:cxn>
                <a:cxn ang="0">
                  <a:pos x="76580" y="82793"/>
                </a:cxn>
                <a:cxn ang="0">
                  <a:pos x="100511" y="97404"/>
                </a:cxn>
                <a:cxn ang="0">
                  <a:pos x="71794" y="126625"/>
                </a:cxn>
                <a:cxn ang="0">
                  <a:pos x="57435" y="253249"/>
                </a:cxn>
                <a:cxn ang="0">
                  <a:pos x="38290" y="399355"/>
                </a:cxn>
                <a:cxn ang="0">
                  <a:pos x="540845" y="540590"/>
                </a:cxn>
                <a:cxn ang="0">
                  <a:pos x="1584246" y="506499"/>
                </a:cxn>
                <a:cxn ang="0">
                  <a:pos x="1766123" y="443186"/>
                </a:cxn>
                <a:cxn ang="0">
                  <a:pos x="1842703" y="418835"/>
                </a:cxn>
                <a:cxn ang="0">
                  <a:pos x="1861848" y="399355"/>
                </a:cxn>
              </a:cxnLst>
              <a:rect l="0" t="0" r="0" b="0"/>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rgbClr val="6BA6AB"/>
            </a:solidFill>
            <a:ln w="9525">
              <a:noFill/>
            </a:ln>
          </p:spPr>
          <p:txBody>
            <a:bodyPr/>
            <a:lstStyle/>
            <a:p>
              <a:endParaRPr lang="zh-CN" altLang="en-US"/>
            </a:p>
          </p:txBody>
        </p:sp>
        <p:sp>
          <p:nvSpPr>
            <p:cNvPr id="7" name="文本框 30"/>
            <p:cNvSpPr txBox="1"/>
            <p:nvPr/>
          </p:nvSpPr>
          <p:spPr>
            <a:xfrm>
              <a:off x="9592324" y="1966891"/>
              <a:ext cx="331478" cy="1778308"/>
            </a:xfrm>
            <a:prstGeom prst="rect">
              <a:avLst/>
            </a:prstGeom>
            <a:noFill/>
            <a:ln w="9525">
              <a:noFill/>
            </a:ln>
          </p:spPr>
          <p:txBody>
            <a:bodyPr vert="eaVert" wrap="none" anchor="ctr">
              <a:spAutoFit/>
            </a:bodyPr>
            <a:lstStyle/>
            <a:p>
              <a:pPr algn="ctr"/>
              <a:r>
                <a:rPr lang="zh-CN" altLang="en-US" sz="2400" dirty="0" smtClean="0">
                  <a:solidFill>
                    <a:schemeClr val="bg1"/>
                  </a:solidFill>
                  <a:latin typeface="汉仪全唐诗简" panose="00020600040101010101" pitchFamily="18" charset="-122"/>
                  <a:ea typeface="汉仪全唐诗简" panose="00020600040101010101" pitchFamily="18" charset="-122"/>
                </a:rPr>
                <a:t>功能模块层次图</a:t>
              </a:r>
              <a:endParaRPr lang="zh-CN" altLang="en-US" sz="2400" dirty="0">
                <a:solidFill>
                  <a:schemeClr val="bg1"/>
                </a:solidFill>
                <a:latin typeface="汉仪全唐诗简" panose="00020600040101010101" pitchFamily="18" charset="-122"/>
                <a:ea typeface="汉仪全唐诗简"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4950" y="162355"/>
            <a:ext cx="7206049" cy="6560420"/>
          </a:xfrm>
          <a:prstGeom prst="rect">
            <a:avLst/>
          </a:prstGeom>
        </p:spPr>
      </p:pic>
      <p:grpSp>
        <p:nvGrpSpPr>
          <p:cNvPr id="6" name="组合 28"/>
          <p:cNvGrpSpPr/>
          <p:nvPr/>
        </p:nvGrpSpPr>
        <p:grpSpPr>
          <a:xfrm>
            <a:off x="1121376" y="1132522"/>
            <a:ext cx="999524" cy="3883978"/>
            <a:chOff x="9487769" y="1903595"/>
            <a:chExt cx="540590" cy="1904924"/>
          </a:xfrm>
        </p:grpSpPr>
        <p:sp>
          <p:nvSpPr>
            <p:cNvPr id="7" name="Freeform 668"/>
            <p:cNvSpPr/>
            <p:nvPr/>
          </p:nvSpPr>
          <p:spPr>
            <a:xfrm rot="5400000">
              <a:off x="8805602" y="2585762"/>
              <a:ext cx="1904924" cy="540590"/>
            </a:xfrm>
            <a:custGeom>
              <a:avLst/>
              <a:gdLst/>
              <a:ahLst/>
              <a:cxnLst>
                <a:cxn ang="0">
                  <a:pos x="1837917" y="375004"/>
                </a:cxn>
                <a:cxn ang="0">
                  <a:pos x="1857062" y="360393"/>
                </a:cxn>
                <a:cxn ang="0">
                  <a:pos x="1857062" y="345783"/>
                </a:cxn>
                <a:cxn ang="0">
                  <a:pos x="1900138" y="326302"/>
                </a:cxn>
                <a:cxn ang="0">
                  <a:pos x="1866634" y="301951"/>
                </a:cxn>
                <a:cxn ang="0">
                  <a:pos x="1857062" y="287341"/>
                </a:cxn>
                <a:cxn ang="0">
                  <a:pos x="1857062" y="272730"/>
                </a:cxn>
                <a:cxn ang="0">
                  <a:pos x="1842703" y="262990"/>
                </a:cxn>
                <a:cxn ang="0">
                  <a:pos x="1852275" y="248379"/>
                </a:cxn>
                <a:cxn ang="0">
                  <a:pos x="1861848" y="233769"/>
                </a:cxn>
                <a:cxn ang="0">
                  <a:pos x="1837917" y="224028"/>
                </a:cxn>
                <a:cxn ang="0">
                  <a:pos x="1809199" y="204548"/>
                </a:cxn>
                <a:cxn ang="0">
                  <a:pos x="1842703" y="194807"/>
                </a:cxn>
                <a:cxn ang="0">
                  <a:pos x="1809199" y="180197"/>
                </a:cxn>
                <a:cxn ang="0">
                  <a:pos x="1809199" y="165586"/>
                </a:cxn>
                <a:cxn ang="0">
                  <a:pos x="1785268" y="155846"/>
                </a:cxn>
                <a:cxn ang="0">
                  <a:pos x="1766123" y="136365"/>
                </a:cxn>
                <a:cxn ang="0">
                  <a:pos x="1675184" y="112014"/>
                </a:cxn>
                <a:cxn ang="0">
                  <a:pos x="1713474" y="92533"/>
                </a:cxn>
                <a:cxn ang="0">
                  <a:pos x="1244423" y="53572"/>
                </a:cxn>
                <a:cxn ang="0">
                  <a:pos x="1550742" y="48702"/>
                </a:cxn>
                <a:cxn ang="0">
                  <a:pos x="1455017" y="29221"/>
                </a:cxn>
                <a:cxn ang="0">
                  <a:pos x="847165" y="4870"/>
                </a:cxn>
                <a:cxn ang="0">
                  <a:pos x="86152" y="53572"/>
                </a:cxn>
                <a:cxn ang="0">
                  <a:pos x="76580" y="82793"/>
                </a:cxn>
                <a:cxn ang="0">
                  <a:pos x="100511" y="97404"/>
                </a:cxn>
                <a:cxn ang="0">
                  <a:pos x="71794" y="126625"/>
                </a:cxn>
                <a:cxn ang="0">
                  <a:pos x="57435" y="253249"/>
                </a:cxn>
                <a:cxn ang="0">
                  <a:pos x="38290" y="399355"/>
                </a:cxn>
                <a:cxn ang="0">
                  <a:pos x="540845" y="540590"/>
                </a:cxn>
                <a:cxn ang="0">
                  <a:pos x="1584246" y="506499"/>
                </a:cxn>
                <a:cxn ang="0">
                  <a:pos x="1766123" y="443186"/>
                </a:cxn>
                <a:cxn ang="0">
                  <a:pos x="1842703" y="418835"/>
                </a:cxn>
                <a:cxn ang="0">
                  <a:pos x="1861848" y="399355"/>
                </a:cxn>
              </a:cxnLst>
              <a:rect l="0" t="0" r="0" b="0"/>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rgbClr val="6BA6AB"/>
            </a:solidFill>
            <a:ln w="9525">
              <a:noFill/>
            </a:ln>
          </p:spPr>
          <p:txBody>
            <a:bodyPr/>
            <a:lstStyle/>
            <a:p>
              <a:endParaRPr lang="zh-CN" altLang="en-US"/>
            </a:p>
          </p:txBody>
        </p:sp>
        <p:sp>
          <p:nvSpPr>
            <p:cNvPr id="8" name="文本框 30"/>
            <p:cNvSpPr txBox="1"/>
            <p:nvPr/>
          </p:nvSpPr>
          <p:spPr>
            <a:xfrm>
              <a:off x="9608249" y="2531498"/>
              <a:ext cx="299628" cy="649090"/>
            </a:xfrm>
            <a:prstGeom prst="rect">
              <a:avLst/>
            </a:prstGeom>
            <a:noFill/>
            <a:ln w="9525">
              <a:noFill/>
            </a:ln>
          </p:spPr>
          <p:txBody>
            <a:bodyPr vert="eaVert" wrap="none" anchor="ctr">
              <a:spAutoFit/>
            </a:bodyPr>
            <a:lstStyle/>
            <a:p>
              <a:pPr algn="ctr"/>
              <a:r>
                <a:rPr lang="zh-CN" altLang="en-US" sz="2400" dirty="0" smtClean="0">
                  <a:solidFill>
                    <a:schemeClr val="bg1"/>
                  </a:solidFill>
                  <a:latin typeface="汉仪全唐诗简" panose="00020600040101010101" pitchFamily="18" charset="-122"/>
                  <a:ea typeface="汉仪全唐诗简" panose="00020600040101010101" pitchFamily="18" charset="-122"/>
                </a:rPr>
                <a:t>用户类图</a:t>
              </a:r>
              <a:endParaRPr lang="zh-CN" altLang="en-US" sz="2400" dirty="0">
                <a:solidFill>
                  <a:schemeClr val="bg1"/>
                </a:solidFill>
                <a:latin typeface="汉仪全唐诗简" panose="00020600040101010101" pitchFamily="18" charset="-122"/>
                <a:ea typeface="汉仪全唐诗简"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3751" y="2075935"/>
            <a:ext cx="1000898" cy="1754326"/>
          </a:xfrm>
          <a:prstGeom prst="rect">
            <a:avLst/>
          </a:prstGeom>
          <a:noFill/>
        </p:spPr>
        <p:txBody>
          <a:bodyPr wrap="square" rtlCol="0">
            <a:spAutoFit/>
          </a:bodyPr>
          <a:lstStyle/>
          <a:p>
            <a:r>
              <a:rPr kumimoji="1" lang="en-US" altLang="zh-CN" sz="3600" dirty="0" smtClean="0">
                <a:solidFill>
                  <a:srgbClr val="1A501B"/>
                </a:solidFill>
              </a:rPr>
              <a:t>ER</a:t>
            </a:r>
            <a:r>
              <a:rPr kumimoji="1" lang="zh-CN" altLang="en-US" sz="3600" dirty="0" smtClean="0">
                <a:solidFill>
                  <a:srgbClr val="1A501B"/>
                </a:solidFill>
              </a:rPr>
              <a:t>分析</a:t>
            </a:r>
            <a:endParaRPr kumimoji="1" lang="zh-CN" altLang="en-US" sz="3600" dirty="0">
              <a:solidFill>
                <a:srgbClr val="1A501B"/>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890" y="94785"/>
            <a:ext cx="10442864" cy="6858000"/>
          </a:xfrm>
          <a:prstGeom prst="rect">
            <a:avLst/>
          </a:prstGeom>
          <a:ln>
            <a:solidFill>
              <a:srgbClr val="4C7F69"/>
            </a:solidFill>
          </a:ln>
        </p:spPr>
      </p:pic>
      <p:sp>
        <p:nvSpPr>
          <p:cNvPr id="4" name="圆角矩形 3"/>
          <p:cNvSpPr/>
          <p:nvPr/>
        </p:nvSpPr>
        <p:spPr>
          <a:xfrm>
            <a:off x="4382429" y="2810108"/>
            <a:ext cx="2029522" cy="1427355"/>
          </a:xfrm>
          <a:prstGeom prst="roundRect">
            <a:avLst/>
          </a:prstGeom>
          <a:noFill/>
          <a:ln w="317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cxnSp>
        <p:nvCxnSpPr>
          <p:cNvPr id="6" name="直线箭头连接符 5"/>
          <p:cNvCxnSpPr/>
          <p:nvPr/>
        </p:nvCxnSpPr>
        <p:spPr>
          <a:xfrm flipH="1" flipV="1">
            <a:off x="4638907" y="1984917"/>
            <a:ext cx="446050" cy="82519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p:cNvCxnSpPr/>
          <p:nvPr/>
        </p:nvCxnSpPr>
        <p:spPr>
          <a:xfrm flipV="1">
            <a:off x="5853390" y="2031331"/>
            <a:ext cx="352240" cy="77968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p:nvPr/>
        </p:nvCxnSpPr>
        <p:spPr>
          <a:xfrm flipH="1">
            <a:off x="2877014" y="3568390"/>
            <a:ext cx="1505415" cy="6046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flipH="1">
            <a:off x="3691055" y="3992137"/>
            <a:ext cx="691374" cy="51295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flipH="1">
            <a:off x="4527396" y="4237463"/>
            <a:ext cx="111511" cy="73417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a:off x="5824491" y="4237463"/>
            <a:ext cx="319831" cy="73417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p:nvPr/>
        </p:nvCxnSpPr>
        <p:spPr>
          <a:xfrm flipV="1">
            <a:off x="6416597" y="3628850"/>
            <a:ext cx="1425371" cy="9064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9511990" y="3233854"/>
            <a:ext cx="829342" cy="596408"/>
          </a:xfrm>
          <a:prstGeom prst="roundRect">
            <a:avLst/>
          </a:prstGeom>
          <a:noFill/>
          <a:ln w="31750">
            <a:solidFill>
              <a:srgbClr val="4C7F69"/>
            </a:solidFill>
          </a:ln>
          <a:effectLst>
            <a:softEdge rad="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sp>
        <p:nvSpPr>
          <p:cNvPr id="33" name="圆角矩形 32"/>
          <p:cNvSpPr/>
          <p:nvPr/>
        </p:nvSpPr>
        <p:spPr>
          <a:xfrm>
            <a:off x="4036742" y="886686"/>
            <a:ext cx="825190" cy="425991"/>
          </a:xfrm>
          <a:prstGeom prst="roundRect">
            <a:avLst/>
          </a:prstGeom>
          <a:noFill/>
          <a:ln w="31750">
            <a:solidFill>
              <a:srgbClr val="4C7F69"/>
            </a:solidFill>
          </a:ln>
          <a:effectLst>
            <a:softEdge rad="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sp>
        <p:nvSpPr>
          <p:cNvPr id="34" name="圆角矩形 33"/>
          <p:cNvSpPr/>
          <p:nvPr/>
        </p:nvSpPr>
        <p:spPr>
          <a:xfrm>
            <a:off x="5999356" y="886686"/>
            <a:ext cx="825190" cy="484824"/>
          </a:xfrm>
          <a:prstGeom prst="roundRect">
            <a:avLst/>
          </a:prstGeom>
          <a:noFill/>
          <a:ln w="31750">
            <a:solidFill>
              <a:srgbClr val="4C7F69"/>
            </a:solidFill>
          </a:ln>
          <a:effectLst>
            <a:softEdge rad="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sp>
        <p:nvSpPr>
          <p:cNvPr id="35" name="圆角矩形 34"/>
          <p:cNvSpPr/>
          <p:nvPr/>
        </p:nvSpPr>
        <p:spPr>
          <a:xfrm>
            <a:off x="3277060" y="5852478"/>
            <a:ext cx="680225" cy="468136"/>
          </a:xfrm>
          <a:prstGeom prst="roundRect">
            <a:avLst/>
          </a:prstGeom>
          <a:noFill/>
          <a:ln w="31750">
            <a:solidFill>
              <a:srgbClr val="4C7F69"/>
            </a:solidFill>
          </a:ln>
          <a:effectLst>
            <a:softEdge rad="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sp>
        <p:nvSpPr>
          <p:cNvPr id="36" name="圆角矩形 35"/>
          <p:cNvSpPr/>
          <p:nvPr/>
        </p:nvSpPr>
        <p:spPr>
          <a:xfrm>
            <a:off x="4036742" y="5630601"/>
            <a:ext cx="825190" cy="443755"/>
          </a:xfrm>
          <a:prstGeom prst="roundRect">
            <a:avLst/>
          </a:prstGeom>
          <a:noFill/>
          <a:ln w="31750">
            <a:solidFill>
              <a:srgbClr val="4C7F69"/>
            </a:solidFill>
          </a:ln>
          <a:effectLst>
            <a:softEdge rad="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sp>
        <p:nvSpPr>
          <p:cNvPr id="37" name="圆角矩形 36"/>
          <p:cNvSpPr/>
          <p:nvPr/>
        </p:nvSpPr>
        <p:spPr>
          <a:xfrm>
            <a:off x="5999356" y="5734894"/>
            <a:ext cx="561360" cy="501717"/>
          </a:xfrm>
          <a:prstGeom prst="roundRect">
            <a:avLst/>
          </a:prstGeom>
          <a:noFill/>
          <a:ln w="31750">
            <a:solidFill>
              <a:srgbClr val="4C7F69"/>
            </a:solidFill>
          </a:ln>
          <a:effectLst>
            <a:softEdge rad="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0000"/>
              </a:solidFill>
            </a:endParaRPr>
          </a:p>
        </p:txBody>
      </p:sp>
    </p:spTree>
    <p:extLst>
      <p:ext uri="{BB962C8B-B14F-4D97-AF65-F5344CB8AC3E}">
        <p14:creationId xmlns:p14="http://schemas.microsoft.com/office/powerpoint/2010/main" val="143168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animBg="1"/>
      <p:bldP spid="33" grpId="0" animBg="1"/>
      <p:bldP spid="34" grpId="0" animBg="1"/>
      <p:bldP spid="35" grpId="0" animBg="1"/>
      <p:bldP spid="36" grpId="0" animBg="1"/>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0965" y="65198"/>
            <a:ext cx="2033905" cy="889000"/>
          </a:xfrm>
          <a:prstGeom prst="rect">
            <a:avLst/>
          </a:prstGeom>
          <a:solidFill>
            <a:srgbClr val="4C7F6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000" b="1" spc="300" dirty="0">
                <a:solidFill>
                  <a:srgbClr val="1B4E50"/>
                </a:solidFill>
                <a:latin typeface="创艺简中圆" charset="0"/>
                <a:ea typeface="创艺简中圆" charset="0"/>
              </a:rPr>
              <a:t>活动图</a:t>
            </a:r>
          </a:p>
        </p:txBody>
      </p:sp>
      <p:grpSp>
        <p:nvGrpSpPr>
          <p:cNvPr id="6" name="组合 28"/>
          <p:cNvGrpSpPr/>
          <p:nvPr/>
        </p:nvGrpSpPr>
        <p:grpSpPr>
          <a:xfrm>
            <a:off x="545833" y="700722"/>
            <a:ext cx="903487" cy="2406739"/>
            <a:chOff x="9487769" y="1903595"/>
            <a:chExt cx="540590" cy="1904924"/>
          </a:xfrm>
        </p:grpSpPr>
        <p:sp>
          <p:nvSpPr>
            <p:cNvPr id="9" name="Freeform 668"/>
            <p:cNvSpPr/>
            <p:nvPr/>
          </p:nvSpPr>
          <p:spPr>
            <a:xfrm rot="5400000">
              <a:off x="8805602" y="2585762"/>
              <a:ext cx="1904924" cy="540590"/>
            </a:xfrm>
            <a:custGeom>
              <a:avLst/>
              <a:gdLst/>
              <a:ahLst/>
              <a:cxnLst>
                <a:cxn ang="0">
                  <a:pos x="1837917" y="375004"/>
                </a:cxn>
                <a:cxn ang="0">
                  <a:pos x="1857062" y="360393"/>
                </a:cxn>
                <a:cxn ang="0">
                  <a:pos x="1857062" y="345783"/>
                </a:cxn>
                <a:cxn ang="0">
                  <a:pos x="1900138" y="326302"/>
                </a:cxn>
                <a:cxn ang="0">
                  <a:pos x="1866634" y="301951"/>
                </a:cxn>
                <a:cxn ang="0">
                  <a:pos x="1857062" y="287341"/>
                </a:cxn>
                <a:cxn ang="0">
                  <a:pos x="1857062" y="272730"/>
                </a:cxn>
                <a:cxn ang="0">
                  <a:pos x="1842703" y="262990"/>
                </a:cxn>
                <a:cxn ang="0">
                  <a:pos x="1852275" y="248379"/>
                </a:cxn>
                <a:cxn ang="0">
                  <a:pos x="1861848" y="233769"/>
                </a:cxn>
                <a:cxn ang="0">
                  <a:pos x="1837917" y="224028"/>
                </a:cxn>
                <a:cxn ang="0">
                  <a:pos x="1809199" y="204548"/>
                </a:cxn>
                <a:cxn ang="0">
                  <a:pos x="1842703" y="194807"/>
                </a:cxn>
                <a:cxn ang="0">
                  <a:pos x="1809199" y="180197"/>
                </a:cxn>
                <a:cxn ang="0">
                  <a:pos x="1809199" y="165586"/>
                </a:cxn>
                <a:cxn ang="0">
                  <a:pos x="1785268" y="155846"/>
                </a:cxn>
                <a:cxn ang="0">
                  <a:pos x="1766123" y="136365"/>
                </a:cxn>
                <a:cxn ang="0">
                  <a:pos x="1675184" y="112014"/>
                </a:cxn>
                <a:cxn ang="0">
                  <a:pos x="1713474" y="92533"/>
                </a:cxn>
                <a:cxn ang="0">
                  <a:pos x="1244423" y="53572"/>
                </a:cxn>
                <a:cxn ang="0">
                  <a:pos x="1550742" y="48702"/>
                </a:cxn>
                <a:cxn ang="0">
                  <a:pos x="1455017" y="29221"/>
                </a:cxn>
                <a:cxn ang="0">
                  <a:pos x="847165" y="4870"/>
                </a:cxn>
                <a:cxn ang="0">
                  <a:pos x="86152" y="53572"/>
                </a:cxn>
                <a:cxn ang="0">
                  <a:pos x="76580" y="82793"/>
                </a:cxn>
                <a:cxn ang="0">
                  <a:pos x="100511" y="97404"/>
                </a:cxn>
                <a:cxn ang="0">
                  <a:pos x="71794" y="126625"/>
                </a:cxn>
                <a:cxn ang="0">
                  <a:pos x="57435" y="253249"/>
                </a:cxn>
                <a:cxn ang="0">
                  <a:pos x="38290" y="399355"/>
                </a:cxn>
                <a:cxn ang="0">
                  <a:pos x="540845" y="540590"/>
                </a:cxn>
                <a:cxn ang="0">
                  <a:pos x="1584246" y="506499"/>
                </a:cxn>
                <a:cxn ang="0">
                  <a:pos x="1766123" y="443186"/>
                </a:cxn>
                <a:cxn ang="0">
                  <a:pos x="1842703" y="418835"/>
                </a:cxn>
                <a:cxn ang="0">
                  <a:pos x="1861848" y="399355"/>
                </a:cxn>
              </a:cxnLst>
              <a:rect l="0" t="0" r="0" b="0"/>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rgbClr val="6BA6AB"/>
            </a:solidFill>
            <a:ln w="9525">
              <a:noFill/>
            </a:ln>
          </p:spPr>
          <p:txBody>
            <a:bodyPr/>
            <a:lstStyle/>
            <a:p>
              <a:endParaRPr lang="zh-CN" altLang="en-US"/>
            </a:p>
          </p:txBody>
        </p:sp>
        <p:sp>
          <p:nvSpPr>
            <p:cNvPr id="10" name="文本框 30"/>
            <p:cNvSpPr txBox="1"/>
            <p:nvPr/>
          </p:nvSpPr>
          <p:spPr>
            <a:xfrm>
              <a:off x="9592324" y="2575901"/>
              <a:ext cx="331478" cy="560289"/>
            </a:xfrm>
            <a:prstGeom prst="rect">
              <a:avLst/>
            </a:prstGeom>
            <a:noFill/>
            <a:ln w="9525">
              <a:noFill/>
            </a:ln>
          </p:spPr>
          <p:txBody>
            <a:bodyPr vert="eaVert" wrap="none" anchor="ctr">
              <a:spAutoFit/>
            </a:bodyPr>
            <a:lstStyle/>
            <a:p>
              <a:pPr algn="ctr"/>
              <a:r>
                <a:rPr lang="zh-CN" altLang="en-US" sz="2400" dirty="0" smtClean="0">
                  <a:solidFill>
                    <a:schemeClr val="bg1"/>
                  </a:solidFill>
                  <a:latin typeface="汉仪全唐诗简" panose="00020600040101010101" pitchFamily="18" charset="-122"/>
                  <a:ea typeface="汉仪全唐诗简" panose="00020600040101010101" pitchFamily="18" charset="-122"/>
                </a:rPr>
                <a:t>登录</a:t>
              </a:r>
              <a:endParaRPr lang="zh-CN" altLang="en-US" sz="2400" dirty="0">
                <a:solidFill>
                  <a:schemeClr val="bg1"/>
                </a:solidFill>
                <a:latin typeface="汉仪全唐诗简" panose="00020600040101010101" pitchFamily="18" charset="-122"/>
                <a:ea typeface="汉仪全唐诗简" panose="00020600040101010101" pitchFamily="18" charset="-122"/>
              </a:endParaRPr>
            </a:p>
          </p:txBody>
        </p:sp>
      </p:grpSp>
      <p:pic>
        <p:nvPicPr>
          <p:cNvPr id="12" name="图片 11"/>
          <p:cNvPicPr/>
          <p:nvPr/>
        </p:nvPicPr>
        <p:blipFill>
          <a:blip r:embed="rId2"/>
          <a:stretch>
            <a:fillRect/>
          </a:stretch>
        </p:blipFill>
        <p:spPr>
          <a:xfrm>
            <a:off x="2150744" y="1100772"/>
            <a:ext cx="7907656" cy="5554028"/>
          </a:xfrm>
          <a:prstGeom prst="rect">
            <a:avLst/>
          </a:prstGeom>
        </p:spPr>
      </p:pic>
    </p:spTree>
    <p:extLst>
      <p:ext uri="{BB962C8B-B14F-4D97-AF65-F5344CB8AC3E}">
        <p14:creationId xmlns:p14="http://schemas.microsoft.com/office/powerpoint/2010/main" val="174759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2">
            <a:extLst>
              <a:ext uri="{28A0092B-C50C-407E-A947-70E740481C1C}">
                <a14:useLocalDpi xmlns:a14="http://schemas.microsoft.com/office/drawing/2010/main" val="0"/>
              </a:ext>
            </a:extLst>
          </a:blip>
          <a:srcRect/>
          <a:stretch>
            <a:fillRect/>
          </a:stretch>
        </p:blipFill>
        <p:spPr bwMode="auto">
          <a:xfrm>
            <a:off x="7070766" y="202688"/>
            <a:ext cx="4410710" cy="6629082"/>
          </a:xfrm>
          <a:prstGeom prst="rect">
            <a:avLst/>
          </a:prstGeom>
          <a:noFill/>
          <a:ln>
            <a:noFill/>
          </a:ln>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6241" t="21901" r="5908" b="13771"/>
          <a:stretch>
            <a:fillRect/>
          </a:stretch>
        </p:blipFill>
        <p:spPr>
          <a:xfrm>
            <a:off x="4302103" y="2129037"/>
            <a:ext cx="3791627" cy="2776383"/>
          </a:xfrm>
          <a:custGeom>
            <a:avLst/>
            <a:gdLst>
              <a:gd name="connsiteX0" fmla="*/ 0 w 5577840"/>
              <a:gd name="connsiteY0" fmla="*/ 0 h 4084320"/>
              <a:gd name="connsiteX1" fmla="*/ 5577840 w 5577840"/>
              <a:gd name="connsiteY1" fmla="*/ 0 h 4084320"/>
              <a:gd name="connsiteX2" fmla="*/ 5577840 w 5577840"/>
              <a:gd name="connsiteY2" fmla="*/ 3413760 h 4084320"/>
              <a:gd name="connsiteX3" fmla="*/ 3718560 w 5577840"/>
              <a:gd name="connsiteY3" fmla="*/ 3413760 h 4084320"/>
              <a:gd name="connsiteX4" fmla="*/ 3718560 w 5577840"/>
              <a:gd name="connsiteY4" fmla="*/ 4084320 h 4084320"/>
              <a:gd name="connsiteX5" fmla="*/ 0 w 5577840"/>
              <a:gd name="connsiteY5" fmla="*/ 4084320 h 408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7840" h="4084320">
                <a:moveTo>
                  <a:pt x="0" y="0"/>
                </a:moveTo>
                <a:lnTo>
                  <a:pt x="5577840" y="0"/>
                </a:lnTo>
                <a:lnTo>
                  <a:pt x="5577840" y="3413760"/>
                </a:lnTo>
                <a:lnTo>
                  <a:pt x="3718560" y="3413760"/>
                </a:lnTo>
                <a:lnTo>
                  <a:pt x="3718560" y="4084320"/>
                </a:lnTo>
                <a:lnTo>
                  <a:pt x="0" y="4084320"/>
                </a:lnTo>
                <a:close/>
              </a:path>
            </a:pathLst>
          </a:custGeom>
          <a:effectLst>
            <a:outerShdw blurRad="50800" dist="88900" dir="2700000" algn="tl" rotWithShape="0">
              <a:srgbClr val="629096">
                <a:alpha val="40000"/>
              </a:srgbClr>
            </a:outerShdw>
          </a:effectLst>
        </p:spPr>
      </p:pic>
      <p:sp>
        <p:nvSpPr>
          <p:cNvPr id="2" name="矩形 1"/>
          <p:cNvSpPr/>
          <p:nvPr/>
        </p:nvSpPr>
        <p:spPr>
          <a:xfrm>
            <a:off x="5180965" y="65198"/>
            <a:ext cx="2033905" cy="889000"/>
          </a:xfrm>
          <a:prstGeom prst="rect">
            <a:avLst/>
          </a:prstGeom>
          <a:solidFill>
            <a:srgbClr val="4C7F6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000" b="1" spc="300" dirty="0">
                <a:solidFill>
                  <a:srgbClr val="1B4E50"/>
                </a:solidFill>
                <a:latin typeface="创艺简中圆" charset="0"/>
                <a:ea typeface="创艺简中圆" charset="0"/>
              </a:rPr>
              <a:t>活动图</a:t>
            </a:r>
          </a:p>
        </p:txBody>
      </p:sp>
      <p:pic>
        <p:nvPicPr>
          <p:cNvPr id="3" name="图片 2"/>
          <p:cNvPicPr/>
          <p:nvPr/>
        </p:nvPicPr>
        <p:blipFill>
          <a:blip r:embed="rId4"/>
          <a:stretch>
            <a:fillRect/>
          </a:stretch>
        </p:blipFill>
        <p:spPr>
          <a:xfrm>
            <a:off x="1725930" y="673100"/>
            <a:ext cx="2553969" cy="5688259"/>
          </a:xfrm>
          <a:prstGeom prst="rect">
            <a:avLst/>
          </a:prstGeom>
        </p:spPr>
      </p:pic>
      <p:grpSp>
        <p:nvGrpSpPr>
          <p:cNvPr id="8" name="组合 28"/>
          <p:cNvGrpSpPr/>
          <p:nvPr/>
        </p:nvGrpSpPr>
        <p:grpSpPr>
          <a:xfrm>
            <a:off x="540754" y="2008055"/>
            <a:ext cx="903487" cy="2406739"/>
            <a:chOff x="9487769" y="1903595"/>
            <a:chExt cx="540590" cy="1904924"/>
          </a:xfrm>
        </p:grpSpPr>
        <p:sp>
          <p:nvSpPr>
            <p:cNvPr id="9" name="Freeform 668"/>
            <p:cNvSpPr/>
            <p:nvPr/>
          </p:nvSpPr>
          <p:spPr>
            <a:xfrm rot="5400000">
              <a:off x="8805602" y="2585762"/>
              <a:ext cx="1904924" cy="540590"/>
            </a:xfrm>
            <a:custGeom>
              <a:avLst/>
              <a:gdLst/>
              <a:ahLst/>
              <a:cxnLst>
                <a:cxn ang="0">
                  <a:pos x="1837917" y="375004"/>
                </a:cxn>
                <a:cxn ang="0">
                  <a:pos x="1857062" y="360393"/>
                </a:cxn>
                <a:cxn ang="0">
                  <a:pos x="1857062" y="345783"/>
                </a:cxn>
                <a:cxn ang="0">
                  <a:pos x="1900138" y="326302"/>
                </a:cxn>
                <a:cxn ang="0">
                  <a:pos x="1866634" y="301951"/>
                </a:cxn>
                <a:cxn ang="0">
                  <a:pos x="1857062" y="287341"/>
                </a:cxn>
                <a:cxn ang="0">
                  <a:pos x="1857062" y="272730"/>
                </a:cxn>
                <a:cxn ang="0">
                  <a:pos x="1842703" y="262990"/>
                </a:cxn>
                <a:cxn ang="0">
                  <a:pos x="1852275" y="248379"/>
                </a:cxn>
                <a:cxn ang="0">
                  <a:pos x="1861848" y="233769"/>
                </a:cxn>
                <a:cxn ang="0">
                  <a:pos x="1837917" y="224028"/>
                </a:cxn>
                <a:cxn ang="0">
                  <a:pos x="1809199" y="204548"/>
                </a:cxn>
                <a:cxn ang="0">
                  <a:pos x="1842703" y="194807"/>
                </a:cxn>
                <a:cxn ang="0">
                  <a:pos x="1809199" y="180197"/>
                </a:cxn>
                <a:cxn ang="0">
                  <a:pos x="1809199" y="165586"/>
                </a:cxn>
                <a:cxn ang="0">
                  <a:pos x="1785268" y="155846"/>
                </a:cxn>
                <a:cxn ang="0">
                  <a:pos x="1766123" y="136365"/>
                </a:cxn>
                <a:cxn ang="0">
                  <a:pos x="1675184" y="112014"/>
                </a:cxn>
                <a:cxn ang="0">
                  <a:pos x="1713474" y="92533"/>
                </a:cxn>
                <a:cxn ang="0">
                  <a:pos x="1244423" y="53572"/>
                </a:cxn>
                <a:cxn ang="0">
                  <a:pos x="1550742" y="48702"/>
                </a:cxn>
                <a:cxn ang="0">
                  <a:pos x="1455017" y="29221"/>
                </a:cxn>
                <a:cxn ang="0">
                  <a:pos x="847165" y="4870"/>
                </a:cxn>
                <a:cxn ang="0">
                  <a:pos x="86152" y="53572"/>
                </a:cxn>
                <a:cxn ang="0">
                  <a:pos x="76580" y="82793"/>
                </a:cxn>
                <a:cxn ang="0">
                  <a:pos x="100511" y="97404"/>
                </a:cxn>
                <a:cxn ang="0">
                  <a:pos x="71794" y="126625"/>
                </a:cxn>
                <a:cxn ang="0">
                  <a:pos x="57435" y="253249"/>
                </a:cxn>
                <a:cxn ang="0">
                  <a:pos x="38290" y="399355"/>
                </a:cxn>
                <a:cxn ang="0">
                  <a:pos x="540845" y="540590"/>
                </a:cxn>
                <a:cxn ang="0">
                  <a:pos x="1584246" y="506499"/>
                </a:cxn>
                <a:cxn ang="0">
                  <a:pos x="1766123" y="443186"/>
                </a:cxn>
                <a:cxn ang="0">
                  <a:pos x="1842703" y="418835"/>
                </a:cxn>
                <a:cxn ang="0">
                  <a:pos x="1861848" y="399355"/>
                </a:cxn>
              </a:cxnLst>
              <a:rect l="0" t="0" r="0" b="0"/>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rgbClr val="6BA6AB"/>
            </a:solidFill>
            <a:ln w="9525">
              <a:noFill/>
            </a:ln>
          </p:spPr>
          <p:txBody>
            <a:bodyPr/>
            <a:lstStyle/>
            <a:p>
              <a:endParaRPr lang="zh-CN" altLang="en-US"/>
            </a:p>
          </p:txBody>
        </p:sp>
        <p:sp>
          <p:nvSpPr>
            <p:cNvPr id="10" name="文本框 30"/>
            <p:cNvSpPr txBox="1"/>
            <p:nvPr/>
          </p:nvSpPr>
          <p:spPr>
            <a:xfrm>
              <a:off x="9592324" y="2575900"/>
              <a:ext cx="331478" cy="560289"/>
            </a:xfrm>
            <a:prstGeom prst="rect">
              <a:avLst/>
            </a:prstGeom>
            <a:noFill/>
            <a:ln w="9525">
              <a:noFill/>
            </a:ln>
          </p:spPr>
          <p:txBody>
            <a:bodyPr vert="eaVert" wrap="none" anchor="ctr">
              <a:spAutoFit/>
            </a:bodyPr>
            <a:lstStyle/>
            <a:p>
              <a:pPr algn="ctr"/>
              <a:r>
                <a:rPr lang="zh-CN" altLang="en-US" sz="2400" dirty="0" smtClean="0">
                  <a:solidFill>
                    <a:schemeClr val="bg1"/>
                  </a:solidFill>
                  <a:latin typeface="汉仪全唐诗简" panose="00020600040101010101" pitchFamily="18" charset="-122"/>
                  <a:ea typeface="汉仪全唐诗简" panose="00020600040101010101" pitchFamily="18" charset="-122"/>
                </a:rPr>
                <a:t>注册</a:t>
              </a:r>
              <a:endParaRPr lang="zh-CN" altLang="en-US" sz="2400" dirty="0">
                <a:solidFill>
                  <a:schemeClr val="bg1"/>
                </a:solidFill>
                <a:latin typeface="汉仪全唐诗简" panose="00020600040101010101" pitchFamily="18" charset="-122"/>
                <a:ea typeface="汉仪全唐诗简" panose="00020600040101010101" pitchFamily="18" charset="-122"/>
              </a:endParaRPr>
            </a:p>
          </p:txBody>
        </p:sp>
      </p:grpSp>
      <p:grpSp>
        <p:nvGrpSpPr>
          <p:cNvPr id="11" name="组合 28"/>
          <p:cNvGrpSpPr/>
          <p:nvPr/>
        </p:nvGrpSpPr>
        <p:grpSpPr>
          <a:xfrm>
            <a:off x="8273788" y="1882601"/>
            <a:ext cx="903487" cy="2406739"/>
            <a:chOff x="13025053" y="2427331"/>
            <a:chExt cx="540590" cy="1904924"/>
          </a:xfrm>
        </p:grpSpPr>
        <p:sp>
          <p:nvSpPr>
            <p:cNvPr id="12" name="Freeform 668"/>
            <p:cNvSpPr/>
            <p:nvPr/>
          </p:nvSpPr>
          <p:spPr>
            <a:xfrm rot="5400000">
              <a:off x="12342886" y="3109498"/>
              <a:ext cx="1904924" cy="540590"/>
            </a:xfrm>
            <a:custGeom>
              <a:avLst/>
              <a:gdLst/>
              <a:ahLst/>
              <a:cxnLst>
                <a:cxn ang="0">
                  <a:pos x="1837917" y="375004"/>
                </a:cxn>
                <a:cxn ang="0">
                  <a:pos x="1857062" y="360393"/>
                </a:cxn>
                <a:cxn ang="0">
                  <a:pos x="1857062" y="345783"/>
                </a:cxn>
                <a:cxn ang="0">
                  <a:pos x="1900138" y="326302"/>
                </a:cxn>
                <a:cxn ang="0">
                  <a:pos x="1866634" y="301951"/>
                </a:cxn>
                <a:cxn ang="0">
                  <a:pos x="1857062" y="287341"/>
                </a:cxn>
                <a:cxn ang="0">
                  <a:pos x="1857062" y="272730"/>
                </a:cxn>
                <a:cxn ang="0">
                  <a:pos x="1842703" y="262990"/>
                </a:cxn>
                <a:cxn ang="0">
                  <a:pos x="1852275" y="248379"/>
                </a:cxn>
                <a:cxn ang="0">
                  <a:pos x="1861848" y="233769"/>
                </a:cxn>
                <a:cxn ang="0">
                  <a:pos x="1837917" y="224028"/>
                </a:cxn>
                <a:cxn ang="0">
                  <a:pos x="1809199" y="204548"/>
                </a:cxn>
                <a:cxn ang="0">
                  <a:pos x="1842703" y="194807"/>
                </a:cxn>
                <a:cxn ang="0">
                  <a:pos x="1809199" y="180197"/>
                </a:cxn>
                <a:cxn ang="0">
                  <a:pos x="1809199" y="165586"/>
                </a:cxn>
                <a:cxn ang="0">
                  <a:pos x="1785268" y="155846"/>
                </a:cxn>
                <a:cxn ang="0">
                  <a:pos x="1766123" y="136365"/>
                </a:cxn>
                <a:cxn ang="0">
                  <a:pos x="1675184" y="112014"/>
                </a:cxn>
                <a:cxn ang="0">
                  <a:pos x="1713474" y="92533"/>
                </a:cxn>
                <a:cxn ang="0">
                  <a:pos x="1244423" y="53572"/>
                </a:cxn>
                <a:cxn ang="0">
                  <a:pos x="1550742" y="48702"/>
                </a:cxn>
                <a:cxn ang="0">
                  <a:pos x="1455017" y="29221"/>
                </a:cxn>
                <a:cxn ang="0">
                  <a:pos x="847165" y="4870"/>
                </a:cxn>
                <a:cxn ang="0">
                  <a:pos x="86152" y="53572"/>
                </a:cxn>
                <a:cxn ang="0">
                  <a:pos x="76580" y="82793"/>
                </a:cxn>
                <a:cxn ang="0">
                  <a:pos x="100511" y="97404"/>
                </a:cxn>
                <a:cxn ang="0">
                  <a:pos x="71794" y="126625"/>
                </a:cxn>
                <a:cxn ang="0">
                  <a:pos x="57435" y="253249"/>
                </a:cxn>
                <a:cxn ang="0">
                  <a:pos x="38290" y="399355"/>
                </a:cxn>
                <a:cxn ang="0">
                  <a:pos x="540845" y="540590"/>
                </a:cxn>
                <a:cxn ang="0">
                  <a:pos x="1584246" y="506499"/>
                </a:cxn>
                <a:cxn ang="0">
                  <a:pos x="1766123" y="443186"/>
                </a:cxn>
                <a:cxn ang="0">
                  <a:pos x="1842703" y="418835"/>
                </a:cxn>
                <a:cxn ang="0">
                  <a:pos x="1861848" y="399355"/>
                </a:cxn>
              </a:cxnLst>
              <a:rect l="0" t="0" r="0" b="0"/>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rgbClr val="6BA6AB"/>
            </a:solidFill>
            <a:ln w="9525">
              <a:noFill/>
            </a:ln>
          </p:spPr>
          <p:txBody>
            <a:bodyPr/>
            <a:lstStyle/>
            <a:p>
              <a:endParaRPr lang="zh-CN" altLang="en-US"/>
            </a:p>
          </p:txBody>
        </p:sp>
        <p:sp>
          <p:nvSpPr>
            <p:cNvPr id="13" name="文本框 30"/>
            <p:cNvSpPr txBox="1"/>
            <p:nvPr/>
          </p:nvSpPr>
          <p:spPr>
            <a:xfrm>
              <a:off x="13109445" y="2856044"/>
              <a:ext cx="331478" cy="1047497"/>
            </a:xfrm>
            <a:prstGeom prst="rect">
              <a:avLst/>
            </a:prstGeom>
            <a:noFill/>
            <a:ln w="9525">
              <a:noFill/>
            </a:ln>
          </p:spPr>
          <p:txBody>
            <a:bodyPr vert="eaVert" wrap="none" anchor="ctr">
              <a:spAutoFit/>
            </a:bodyPr>
            <a:lstStyle/>
            <a:p>
              <a:pPr algn="ctr"/>
              <a:r>
                <a:rPr lang="zh-CN" altLang="en-US" sz="2400" dirty="0" smtClean="0">
                  <a:solidFill>
                    <a:schemeClr val="bg1"/>
                  </a:solidFill>
                  <a:latin typeface="汉仪全唐诗简" panose="00020600040101010101" pitchFamily="18" charset="-122"/>
                  <a:ea typeface="汉仪全唐诗简" panose="00020600040101010101" pitchFamily="18" charset="-122"/>
                </a:rPr>
                <a:t>找回密码</a:t>
              </a:r>
              <a:endParaRPr lang="zh-CN" altLang="en-US" sz="2400" dirty="0">
                <a:solidFill>
                  <a:schemeClr val="bg1"/>
                </a:solidFill>
                <a:latin typeface="汉仪全唐诗简" panose="00020600040101010101" pitchFamily="18" charset="-122"/>
                <a:ea typeface="汉仪全唐诗简" panose="00020600040101010101" pitchFamily="18" charset="-122"/>
              </a:endParaRPr>
            </a:p>
          </p:txBody>
        </p:sp>
      </p:grpSp>
    </p:spTree>
    <p:extLst>
      <p:ext uri="{BB962C8B-B14F-4D97-AF65-F5344CB8AC3E}">
        <p14:creationId xmlns:p14="http://schemas.microsoft.com/office/powerpoint/2010/main" val="67613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TotalTime>
  <Words>1000</Words>
  <Application>Microsoft Macintosh PowerPoint</Application>
  <PresentationFormat>宽屏</PresentationFormat>
  <Paragraphs>192</Paragraphs>
  <Slides>29</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Calibri</vt:lpstr>
      <vt:lpstr>Calibri Light</vt:lpstr>
      <vt:lpstr>Times New Roman</vt:lpstr>
      <vt:lpstr>创艺简中圆</vt:lpstr>
      <vt:lpstr>等线</vt:lpstr>
      <vt:lpstr>汉仪全唐诗简</vt:lpstr>
      <vt:lpstr>华康少女文字W5(P)</vt:lpstr>
      <vt:lpstr>宋体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龙雨鑫</dc:creator>
  <cp:lastModifiedBy>Microsoft Office 用户</cp:lastModifiedBy>
  <cp:revision>82</cp:revision>
  <dcterms:created xsi:type="dcterms:W3CDTF">2015-05-05T08:02:00Z</dcterms:created>
  <dcterms:modified xsi:type="dcterms:W3CDTF">2019-11-01T14:06:24Z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2052-10.1.0.6877</vt:lpwstr>
  </property>
</Properties>
</file>